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98"/>
  </p:notesMasterIdLst>
  <p:handoutMasterIdLst>
    <p:handoutMasterId r:id="rId99"/>
  </p:handoutMasterIdLst>
  <p:sldIdLst>
    <p:sldId id="305" r:id="rId2"/>
    <p:sldId id="330" r:id="rId3"/>
    <p:sldId id="370" r:id="rId4"/>
    <p:sldId id="319" r:id="rId5"/>
    <p:sldId id="314" r:id="rId6"/>
    <p:sldId id="315" r:id="rId7"/>
    <p:sldId id="316" r:id="rId8"/>
    <p:sldId id="317" r:id="rId9"/>
    <p:sldId id="320" r:id="rId10"/>
    <p:sldId id="318" r:id="rId11"/>
    <p:sldId id="323" r:id="rId12"/>
    <p:sldId id="324" r:id="rId13"/>
    <p:sldId id="321" r:id="rId14"/>
    <p:sldId id="322" r:id="rId15"/>
    <p:sldId id="326" r:id="rId16"/>
    <p:sldId id="327" r:id="rId17"/>
    <p:sldId id="325" r:id="rId18"/>
    <p:sldId id="328" r:id="rId19"/>
    <p:sldId id="329" r:id="rId20"/>
    <p:sldId id="332" r:id="rId21"/>
    <p:sldId id="372" r:id="rId22"/>
    <p:sldId id="373" r:id="rId23"/>
    <p:sldId id="310" r:id="rId24"/>
    <p:sldId id="313" r:id="rId25"/>
    <p:sldId id="308" r:id="rId26"/>
    <p:sldId id="415" r:id="rId27"/>
    <p:sldId id="374" r:id="rId28"/>
    <p:sldId id="375" r:id="rId29"/>
    <p:sldId id="376" r:id="rId30"/>
    <p:sldId id="400" r:id="rId31"/>
    <p:sldId id="416" r:id="rId32"/>
    <p:sldId id="397" r:id="rId33"/>
    <p:sldId id="398" r:id="rId34"/>
    <p:sldId id="399" r:id="rId35"/>
    <p:sldId id="401" r:id="rId36"/>
    <p:sldId id="403" r:id="rId37"/>
    <p:sldId id="402" r:id="rId38"/>
    <p:sldId id="404" r:id="rId39"/>
    <p:sldId id="405" r:id="rId40"/>
    <p:sldId id="409" r:id="rId41"/>
    <p:sldId id="408" r:id="rId42"/>
    <p:sldId id="406" r:id="rId43"/>
    <p:sldId id="407" r:id="rId44"/>
    <p:sldId id="413" r:id="rId45"/>
    <p:sldId id="412" r:id="rId46"/>
    <p:sldId id="411" r:id="rId47"/>
    <p:sldId id="410" r:id="rId48"/>
    <p:sldId id="414" r:id="rId49"/>
    <p:sldId id="378" r:id="rId50"/>
    <p:sldId id="377" r:id="rId51"/>
    <p:sldId id="381" r:id="rId52"/>
    <p:sldId id="380" r:id="rId53"/>
    <p:sldId id="294" r:id="rId54"/>
    <p:sldId id="371" r:id="rId55"/>
    <p:sldId id="333" r:id="rId56"/>
    <p:sldId id="335" r:id="rId57"/>
    <p:sldId id="336" r:id="rId58"/>
    <p:sldId id="337" r:id="rId59"/>
    <p:sldId id="338" r:id="rId60"/>
    <p:sldId id="344" r:id="rId61"/>
    <p:sldId id="343" r:id="rId62"/>
    <p:sldId id="342" r:id="rId63"/>
    <p:sldId id="382" r:id="rId64"/>
    <p:sldId id="383" r:id="rId65"/>
    <p:sldId id="384" r:id="rId66"/>
    <p:sldId id="392" r:id="rId67"/>
    <p:sldId id="393" r:id="rId68"/>
    <p:sldId id="394" r:id="rId69"/>
    <p:sldId id="390" r:id="rId70"/>
    <p:sldId id="391" r:id="rId71"/>
    <p:sldId id="340" r:id="rId72"/>
    <p:sldId id="345" r:id="rId73"/>
    <p:sldId id="346" r:id="rId74"/>
    <p:sldId id="348" r:id="rId75"/>
    <p:sldId id="351" r:id="rId76"/>
    <p:sldId id="349" r:id="rId77"/>
    <p:sldId id="350" r:id="rId78"/>
    <p:sldId id="352" r:id="rId79"/>
    <p:sldId id="353" r:id="rId80"/>
    <p:sldId id="354" r:id="rId81"/>
    <p:sldId id="355" r:id="rId82"/>
    <p:sldId id="331" r:id="rId83"/>
    <p:sldId id="362" r:id="rId84"/>
    <p:sldId id="363" r:id="rId85"/>
    <p:sldId id="357" r:id="rId86"/>
    <p:sldId id="361" r:id="rId87"/>
    <p:sldId id="358" r:id="rId88"/>
    <p:sldId id="359" r:id="rId89"/>
    <p:sldId id="360" r:id="rId90"/>
    <p:sldId id="366" r:id="rId91"/>
    <p:sldId id="365" r:id="rId92"/>
    <p:sldId id="367" r:id="rId93"/>
    <p:sldId id="368" r:id="rId94"/>
    <p:sldId id="369" r:id="rId95"/>
    <p:sldId id="395" r:id="rId96"/>
    <p:sldId id="396" r:id="rId97"/>
  </p:sldIdLst>
  <p:sldSz cx="9144000" cy="5143500" type="screen16x9"/>
  <p:notesSz cx="6858000" cy="9144000"/>
  <p:defaultTex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p:defaultTextStyle>
  <p:extLst>
    <p:ext uri="{EFAFB233-063F-42B5-8137-9DF3F51BA10A}">
      <p15:sldGuideLst xmlns:p15="http://schemas.microsoft.com/office/powerpoint/2012/main">
        <p15:guide id="1" orient="horz" pos="755">
          <p15:clr>
            <a:srgbClr val="A4A3A4"/>
          </p15:clr>
        </p15:guide>
        <p15:guide id="2" pos="283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extLst>
      <p:ext uri="{19B8F6BF-5375-455C-9EA6-DF929625EA0E}">
        <p15:presenceInfo xmlns:p15="http://schemas.microsoft.com/office/powerpoint/2012/main" userId="ADMINIB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0000"/>
    <a:srgbClr val="00B0DA"/>
    <a:srgbClr val="F19027"/>
    <a:srgbClr val="FDB813"/>
    <a:srgbClr val="FFFFFF"/>
    <a:srgbClr val="6D6E70"/>
    <a:srgbClr val="AB1A86"/>
    <a:srgbClr val="8CC63F"/>
    <a:srgbClr val="F04E37"/>
    <a:srgbClr val="00A6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5855" autoAdjust="0"/>
    <p:restoredTop sz="95866" autoAdjust="0"/>
  </p:normalViewPr>
  <p:slideViewPr>
    <p:cSldViewPr snapToGrid="0" snapToObjects="1">
      <p:cViewPr varScale="1">
        <p:scale>
          <a:sx n="105" d="100"/>
          <a:sy n="105" d="100"/>
        </p:scale>
        <p:origin x="378" y="102"/>
      </p:cViewPr>
      <p:guideLst>
        <p:guide orient="horz" pos="755"/>
        <p:guide pos="283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79" d="100"/>
          <a:sy n="79" d="100"/>
        </p:scale>
        <p:origin x="2700" y="90"/>
      </p:cViewPr>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9099E1-2F6C-1143-9DF8-8ECBCD01D041}" type="datetimeFigureOut">
              <a:rPr lang="en-US" smtClean="0"/>
              <a:pPr/>
              <a:t>7/30/2017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454D96-FAC3-2D49-827B-F309FAD9DE71}" type="slidenum">
              <a:rPr lang="en-US" smtClean="0"/>
              <a:pPr/>
              <a:t>‹#›</a:t>
            </a:fld>
            <a:endParaRPr lang="en-US"/>
          </a:p>
        </p:txBody>
      </p:sp>
    </p:spTree>
    <p:extLst>
      <p:ext uri="{BB962C8B-B14F-4D97-AF65-F5344CB8AC3E}">
        <p14:creationId xmlns:p14="http://schemas.microsoft.com/office/powerpoint/2010/main" val="41473790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defRPr sz="1200">
                <a:solidFill>
                  <a:schemeClr val="tx1"/>
                </a:solidFill>
                <a:latin typeface="Arial" charset="0"/>
              </a:defRPr>
            </a:lvl1pPr>
          </a:lstStyle>
          <a:p>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200">
                <a:solidFill>
                  <a:schemeClr val="tx1"/>
                </a:solidFill>
                <a:latin typeface="Arial" charset="0"/>
              </a:defRPr>
            </a:lvl1pPr>
          </a:lstStyle>
          <a:p>
            <a:endParaRPr lang="en-US"/>
          </a:p>
        </p:txBody>
      </p:sp>
      <p:sp>
        <p:nvSpPr>
          <p:cNvPr id="819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defRPr sz="1200">
                <a:solidFill>
                  <a:schemeClr val="tx1"/>
                </a:solidFill>
                <a:latin typeface="Arial" charset="0"/>
              </a:defRPr>
            </a:lvl1pPr>
          </a:lstStyle>
          <a:p>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defRPr sz="1200">
                <a:solidFill>
                  <a:schemeClr val="tx1"/>
                </a:solidFill>
                <a:latin typeface="Arial" charset="0"/>
              </a:defRPr>
            </a:lvl1pPr>
          </a:lstStyle>
          <a:p>
            <a:fld id="{05C4898A-41A8-49D6-8E48-9D853EBFDD60}" type="slidenum">
              <a:rPr lang="en-US"/>
              <a:pPr/>
              <a:t>‹#›</a:t>
            </a:fld>
            <a:endParaRPr lang="en-US"/>
          </a:p>
        </p:txBody>
      </p:sp>
    </p:spTree>
    <p:extLst>
      <p:ext uri="{BB962C8B-B14F-4D97-AF65-F5344CB8AC3E}">
        <p14:creationId xmlns:p14="http://schemas.microsoft.com/office/powerpoint/2010/main" val="88081945"/>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C4898A-41A8-49D6-8E48-9D853EBFDD60}" type="slidenum">
              <a:rPr lang="en-US" smtClean="0"/>
              <a:pPr/>
              <a:t>1</a:t>
            </a:fld>
            <a:endParaRPr lang="en-US"/>
          </a:p>
        </p:txBody>
      </p:sp>
    </p:spTree>
    <p:extLst>
      <p:ext uri="{BB962C8B-B14F-4D97-AF65-F5344CB8AC3E}">
        <p14:creationId xmlns:p14="http://schemas.microsoft.com/office/powerpoint/2010/main" val="787481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C4898A-41A8-49D6-8E48-9D853EBFDD60}" type="slidenum">
              <a:rPr lang="en-US" smtClean="0"/>
              <a:pPr/>
              <a:t>23</a:t>
            </a:fld>
            <a:endParaRPr lang="en-US"/>
          </a:p>
        </p:txBody>
      </p:sp>
    </p:spTree>
    <p:extLst>
      <p:ext uri="{BB962C8B-B14F-4D97-AF65-F5344CB8AC3E}">
        <p14:creationId xmlns:p14="http://schemas.microsoft.com/office/powerpoint/2010/main" val="2515745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C4898A-41A8-49D6-8E48-9D853EBFDD60}" type="slidenum">
              <a:rPr lang="en-US" smtClean="0"/>
              <a:pPr/>
              <a:t>24</a:t>
            </a:fld>
            <a:endParaRPr lang="en-US"/>
          </a:p>
        </p:txBody>
      </p:sp>
    </p:spTree>
    <p:extLst>
      <p:ext uri="{BB962C8B-B14F-4D97-AF65-F5344CB8AC3E}">
        <p14:creationId xmlns:p14="http://schemas.microsoft.com/office/powerpoint/2010/main" val="2755981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C4898A-41A8-49D6-8E48-9D853EBFDD60}" type="slidenum">
              <a:rPr lang="en-US" smtClean="0"/>
              <a:pPr/>
              <a:t>25</a:t>
            </a:fld>
            <a:endParaRPr lang="en-US"/>
          </a:p>
        </p:txBody>
      </p:sp>
    </p:spTree>
    <p:extLst>
      <p:ext uri="{BB962C8B-B14F-4D97-AF65-F5344CB8AC3E}">
        <p14:creationId xmlns:p14="http://schemas.microsoft.com/office/powerpoint/2010/main" val="2981178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S0rd  same Logical processor/CPU core thread (SMT)</a:t>
            </a:r>
          </a:p>
          <a:p>
            <a:r>
              <a:rPr lang="en-US" dirty="0"/>
              <a:t>S1rd  same CPU Core</a:t>
            </a:r>
          </a:p>
          <a:p>
            <a:r>
              <a:rPr lang="en-US" dirty="0"/>
              <a:t>S2rd  </a:t>
            </a:r>
          </a:p>
          <a:p>
            <a:r>
              <a:rPr lang="en-US" dirty="0"/>
              <a:t>S3rd  same POWER chip</a:t>
            </a:r>
          </a:p>
          <a:p>
            <a:r>
              <a:rPr lang="en-US" dirty="0"/>
              <a:t>S4rd  same CEC</a:t>
            </a:r>
          </a:p>
          <a:p>
            <a:r>
              <a:rPr lang="en-US" dirty="0"/>
              <a:t>S5rd  other CEC</a:t>
            </a:r>
          </a:p>
        </p:txBody>
      </p:sp>
      <p:sp>
        <p:nvSpPr>
          <p:cNvPr id="4" name="Slide Number Placeholder 3"/>
          <p:cNvSpPr>
            <a:spLocks noGrp="1"/>
          </p:cNvSpPr>
          <p:nvPr>
            <p:ph type="sldNum" sz="quarter" idx="10"/>
          </p:nvPr>
        </p:nvSpPr>
        <p:spPr/>
        <p:txBody>
          <a:bodyPr/>
          <a:lstStyle/>
          <a:p>
            <a:fld id="{05C4898A-41A8-49D6-8E48-9D853EBFDD60}" type="slidenum">
              <a:rPr lang="en-US" smtClean="0"/>
              <a:pPr/>
              <a:t>50</a:t>
            </a:fld>
            <a:endParaRPr lang="en-US"/>
          </a:p>
        </p:txBody>
      </p:sp>
    </p:spTree>
    <p:extLst>
      <p:ext uri="{BB962C8B-B14F-4D97-AF65-F5344CB8AC3E}">
        <p14:creationId xmlns:p14="http://schemas.microsoft.com/office/powerpoint/2010/main" val="2439747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S0rd  same Logical processor/CPU core thread (SMT)</a:t>
            </a:r>
          </a:p>
          <a:p>
            <a:r>
              <a:rPr lang="en-US" dirty="0"/>
              <a:t>S1rd  same CPU Core</a:t>
            </a:r>
          </a:p>
          <a:p>
            <a:r>
              <a:rPr lang="en-US" dirty="0"/>
              <a:t>S2rd  </a:t>
            </a:r>
          </a:p>
          <a:p>
            <a:r>
              <a:rPr lang="en-US" dirty="0"/>
              <a:t>S3rd  same POWER chip</a:t>
            </a:r>
          </a:p>
          <a:p>
            <a:r>
              <a:rPr lang="en-US" dirty="0"/>
              <a:t>S4rd  same CEC</a:t>
            </a:r>
          </a:p>
          <a:p>
            <a:r>
              <a:rPr lang="en-US" dirty="0"/>
              <a:t>S5rd  other CEC</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51</a:t>
            </a:fld>
            <a:endParaRPr lang="en-US"/>
          </a:p>
        </p:txBody>
      </p:sp>
    </p:spTree>
    <p:extLst>
      <p:ext uri="{BB962C8B-B14F-4D97-AF65-F5344CB8AC3E}">
        <p14:creationId xmlns:p14="http://schemas.microsoft.com/office/powerpoint/2010/main" val="1805707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S0rd  same Logical processor/CPU core thread (SMT)</a:t>
            </a:r>
          </a:p>
          <a:p>
            <a:r>
              <a:rPr lang="en-US" dirty="0"/>
              <a:t>S1rd  same CPU Core</a:t>
            </a:r>
          </a:p>
          <a:p>
            <a:r>
              <a:rPr lang="en-US" dirty="0"/>
              <a:t>S2rd  </a:t>
            </a:r>
          </a:p>
          <a:p>
            <a:r>
              <a:rPr lang="en-US" dirty="0"/>
              <a:t>S3rd  same POWER chip</a:t>
            </a:r>
          </a:p>
          <a:p>
            <a:r>
              <a:rPr lang="en-US" dirty="0"/>
              <a:t>S4rd  same CEC</a:t>
            </a:r>
          </a:p>
          <a:p>
            <a:r>
              <a:rPr lang="en-US" dirty="0"/>
              <a:t>S5rd  other CEC</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52</a:t>
            </a:fld>
            <a:endParaRPr lang="en-US"/>
          </a:p>
        </p:txBody>
      </p:sp>
    </p:spTree>
    <p:extLst>
      <p:ext uri="{BB962C8B-B14F-4D97-AF65-F5344CB8AC3E}">
        <p14:creationId xmlns:p14="http://schemas.microsoft.com/office/powerpoint/2010/main" val="3487391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C4898A-41A8-49D6-8E48-9D853EBFDD60}" type="slidenum">
              <a:rPr lang="en-US" smtClean="0"/>
              <a:pPr/>
              <a:t>53</a:t>
            </a:fld>
            <a:endParaRPr lang="en-US"/>
          </a:p>
        </p:txBody>
      </p:sp>
    </p:spTree>
    <p:extLst>
      <p:ext uri="{BB962C8B-B14F-4D97-AF65-F5344CB8AC3E}">
        <p14:creationId xmlns:p14="http://schemas.microsoft.com/office/powerpoint/2010/main" val="3873062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C4898A-41A8-49D6-8E48-9D853EBFDD60}" type="slidenum">
              <a:rPr lang="en-US" smtClean="0"/>
              <a:pPr/>
              <a:t>54</a:t>
            </a:fld>
            <a:endParaRPr lang="en-US"/>
          </a:p>
        </p:txBody>
      </p:sp>
    </p:spTree>
    <p:extLst>
      <p:ext uri="{BB962C8B-B14F-4D97-AF65-F5344CB8AC3E}">
        <p14:creationId xmlns:p14="http://schemas.microsoft.com/office/powerpoint/2010/main" val="1791811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C4898A-41A8-49D6-8E48-9D853EBFDD60}" type="slidenum">
              <a:rPr lang="en-US" smtClean="0"/>
              <a:pPr/>
              <a:t>55</a:t>
            </a:fld>
            <a:endParaRPr lang="en-US"/>
          </a:p>
        </p:txBody>
      </p:sp>
    </p:spTree>
    <p:extLst>
      <p:ext uri="{BB962C8B-B14F-4D97-AF65-F5344CB8AC3E}">
        <p14:creationId xmlns:p14="http://schemas.microsoft.com/office/powerpoint/2010/main" val="3771995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 to real file here for better </a:t>
            </a:r>
            <a:r>
              <a:rPr lang="en-US" dirty="0" err="1"/>
              <a:t>demonstation</a:t>
            </a:r>
            <a:r>
              <a:rPr lang="en-US" dirty="0"/>
              <a:t> </a:t>
            </a:r>
          </a:p>
        </p:txBody>
      </p:sp>
      <p:sp>
        <p:nvSpPr>
          <p:cNvPr id="4" name="Slide Number Placeholder 3"/>
          <p:cNvSpPr>
            <a:spLocks noGrp="1"/>
          </p:cNvSpPr>
          <p:nvPr>
            <p:ph type="sldNum" sz="quarter" idx="10"/>
          </p:nvPr>
        </p:nvSpPr>
        <p:spPr/>
        <p:txBody>
          <a:bodyPr/>
          <a:lstStyle/>
          <a:p>
            <a:fld id="{05C4898A-41A8-49D6-8E48-9D853EBFDD60}" type="slidenum">
              <a:rPr lang="en-US" smtClean="0"/>
              <a:pPr/>
              <a:t>56</a:t>
            </a:fld>
            <a:endParaRPr lang="en-US"/>
          </a:p>
        </p:txBody>
      </p:sp>
    </p:spTree>
    <p:extLst>
      <p:ext uri="{BB962C8B-B14F-4D97-AF65-F5344CB8AC3E}">
        <p14:creationId xmlns:p14="http://schemas.microsoft.com/office/powerpoint/2010/main" val="4217978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mn-ea"/>
                <a:cs typeface="Arial" charset="0"/>
              </a:rPr>
              <a:t> CPU: Breakdown of percentage usage of processor time.</a:t>
            </a:r>
          </a:p>
          <a:p>
            <a:r>
              <a:rPr lang="en-US" sz="1200" kern="1200" dirty="0">
                <a:solidFill>
                  <a:schemeClr val="tx1"/>
                </a:solidFill>
                <a:latin typeface="Arial" charset="0"/>
                <a:ea typeface="+mn-ea"/>
                <a:cs typeface="Arial" charset="0"/>
              </a:rPr>
              <a:t>       us</a:t>
            </a:r>
          </a:p>
          <a:p>
            <a:r>
              <a:rPr lang="en-US" sz="1200" kern="1200" dirty="0">
                <a:solidFill>
                  <a:schemeClr val="tx1"/>
                </a:solidFill>
                <a:latin typeface="Arial" charset="0"/>
                <a:ea typeface="+mn-ea"/>
                <a:cs typeface="Arial" charset="0"/>
              </a:rPr>
              <a:t>            User time.</a:t>
            </a:r>
          </a:p>
          <a:p>
            <a:r>
              <a:rPr lang="en-US" sz="1200" kern="1200" dirty="0">
                <a:solidFill>
                  <a:schemeClr val="tx1"/>
                </a:solidFill>
                <a:latin typeface="Arial" charset="0"/>
                <a:ea typeface="+mn-ea"/>
                <a:cs typeface="Arial" charset="0"/>
              </a:rPr>
              <a:t>            If the current physical processor consumption of the uncapped partitions exceeds the  entitled capacity, the percentage becomes relative to the number of physical processor consumed (pc).</a:t>
            </a:r>
          </a:p>
          <a:p>
            <a:r>
              <a:rPr lang="en-US" sz="1200" kern="1200" dirty="0">
                <a:solidFill>
                  <a:schemeClr val="tx1"/>
                </a:solidFill>
                <a:latin typeface="Arial" charset="0"/>
                <a:ea typeface="+mn-ea"/>
                <a:cs typeface="Arial" charset="0"/>
              </a:rPr>
              <a:t>       </a:t>
            </a:r>
            <a:r>
              <a:rPr lang="en-US" sz="1200" kern="1200" dirty="0" err="1">
                <a:solidFill>
                  <a:schemeClr val="tx1"/>
                </a:solidFill>
                <a:latin typeface="Arial" charset="0"/>
                <a:ea typeface="+mn-ea"/>
                <a:cs typeface="Arial" charset="0"/>
              </a:rPr>
              <a:t>sy</a:t>
            </a:r>
            <a:endParaRPr lang="en-US" sz="1200" kern="1200" dirty="0">
              <a:solidFill>
                <a:schemeClr val="tx1"/>
              </a:solidFill>
              <a:latin typeface="Arial" charset="0"/>
              <a:ea typeface="+mn-ea"/>
              <a:cs typeface="Arial" charset="0"/>
            </a:endParaRPr>
          </a:p>
          <a:p>
            <a:r>
              <a:rPr lang="en-US" sz="1200" kern="1200" dirty="0">
                <a:solidFill>
                  <a:schemeClr val="tx1"/>
                </a:solidFill>
                <a:latin typeface="Arial" charset="0"/>
                <a:ea typeface="+mn-ea"/>
                <a:cs typeface="Arial" charset="0"/>
              </a:rPr>
              <a:t>            System time.</a:t>
            </a:r>
          </a:p>
          <a:p>
            <a:r>
              <a:rPr lang="en-US" sz="1200" kern="1200" dirty="0">
                <a:solidFill>
                  <a:schemeClr val="tx1"/>
                </a:solidFill>
                <a:latin typeface="Arial" charset="0"/>
                <a:ea typeface="+mn-ea"/>
                <a:cs typeface="Arial" charset="0"/>
              </a:rPr>
              <a:t>            If the current physical processor consumption of the uncapped partitions exceeds the entitled capacity, the percentage becomes relative to the number of physical processor consumed (pc).</a:t>
            </a:r>
          </a:p>
          <a:p>
            <a:r>
              <a:rPr lang="en-US" sz="1200" kern="1200" dirty="0">
                <a:solidFill>
                  <a:schemeClr val="tx1"/>
                </a:solidFill>
                <a:latin typeface="Arial" charset="0"/>
                <a:ea typeface="+mn-ea"/>
                <a:cs typeface="Arial" charset="0"/>
              </a:rPr>
              <a:t>       id</a:t>
            </a:r>
          </a:p>
          <a:p>
            <a:r>
              <a:rPr lang="en-US" sz="1200" kern="1200" dirty="0">
                <a:solidFill>
                  <a:schemeClr val="tx1"/>
                </a:solidFill>
                <a:latin typeface="Arial" charset="0"/>
                <a:ea typeface="+mn-ea"/>
                <a:cs typeface="Arial" charset="0"/>
              </a:rPr>
              <a:t>            Processor idle time.</a:t>
            </a:r>
          </a:p>
          <a:p>
            <a:r>
              <a:rPr lang="en-US" sz="1200" kern="1200" dirty="0">
                <a:solidFill>
                  <a:schemeClr val="tx1"/>
                </a:solidFill>
                <a:latin typeface="Arial" charset="0"/>
                <a:ea typeface="+mn-ea"/>
                <a:cs typeface="Arial" charset="0"/>
              </a:rPr>
              <a:t>            If the current physical processor consumption of the uncapped partitions exceeds the entitled capacity, the percentage becomes relative to the number of physical processor consumed (pc).</a:t>
            </a:r>
          </a:p>
          <a:p>
            <a:r>
              <a:rPr lang="en-US" dirty="0" err="1"/>
              <a:t>wa</a:t>
            </a:r>
            <a:endParaRPr lang="en-US" dirty="0"/>
          </a:p>
          <a:p>
            <a:r>
              <a:rPr lang="en-US" dirty="0"/>
              <a:t>            Processor idle time during which the system had outstanding disk/NFS I/O request. If the current physical processor consumption of the uncapped partitions exceeds the entitled capacity, the percentage becomes relative to the number of physical processor consumed (pc).</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10</a:t>
            </a:fld>
            <a:endParaRPr lang="en-US"/>
          </a:p>
        </p:txBody>
      </p:sp>
    </p:spTree>
    <p:extLst>
      <p:ext uri="{BB962C8B-B14F-4D97-AF65-F5344CB8AC3E}">
        <p14:creationId xmlns:p14="http://schemas.microsoft.com/office/powerpoint/2010/main" val="4025574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C4898A-41A8-49D6-8E48-9D853EBFDD60}" type="slidenum">
              <a:rPr lang="en-US" smtClean="0"/>
              <a:pPr/>
              <a:t>59</a:t>
            </a:fld>
            <a:endParaRPr lang="en-US"/>
          </a:p>
        </p:txBody>
      </p:sp>
    </p:spTree>
    <p:extLst>
      <p:ext uri="{BB962C8B-B14F-4D97-AF65-F5344CB8AC3E}">
        <p14:creationId xmlns:p14="http://schemas.microsoft.com/office/powerpoint/2010/main" val="574063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79</a:t>
            </a:fld>
            <a:endParaRPr lang="en-US"/>
          </a:p>
        </p:txBody>
      </p:sp>
    </p:spTree>
    <p:extLst>
      <p:ext uri="{BB962C8B-B14F-4D97-AF65-F5344CB8AC3E}">
        <p14:creationId xmlns:p14="http://schemas.microsoft.com/office/powerpoint/2010/main" val="2790969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C4898A-41A8-49D6-8E48-9D853EBFDD60}" type="slidenum">
              <a:rPr lang="en-US" smtClean="0"/>
              <a:pPr/>
              <a:t>82</a:t>
            </a:fld>
            <a:endParaRPr lang="en-US"/>
          </a:p>
        </p:txBody>
      </p:sp>
    </p:spTree>
    <p:extLst>
      <p:ext uri="{BB962C8B-B14F-4D97-AF65-F5344CB8AC3E}">
        <p14:creationId xmlns:p14="http://schemas.microsoft.com/office/powerpoint/2010/main" val="1119703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laceHolder 1"/>
          <p:cNvSpPr>
            <a:spLocks noGrp="1"/>
          </p:cNvSpPr>
          <p:nvPr>
            <p:ph type="body"/>
          </p:nvPr>
        </p:nvSpPr>
        <p:spPr>
          <a:xfrm>
            <a:off x="685800" y="4343400"/>
            <a:ext cx="5486040" cy="4114440"/>
          </a:xfrm>
          <a:prstGeom prst="rect">
            <a:avLst/>
          </a:prstGeom>
        </p:spPr>
        <p:txBody>
          <a:bodyPr/>
          <a:lstStyle/>
          <a:p>
            <a:endParaRPr/>
          </a:p>
        </p:txBody>
      </p:sp>
      <p:sp>
        <p:nvSpPr>
          <p:cNvPr id="379" name="TextShape 2"/>
          <p:cNvSpPr txBox="1"/>
          <p:nvPr/>
        </p:nvSpPr>
        <p:spPr>
          <a:xfrm>
            <a:off x="3884760" y="8685360"/>
            <a:ext cx="2971440" cy="456840"/>
          </a:xfrm>
          <a:prstGeom prst="rect">
            <a:avLst/>
          </a:prstGeom>
          <a:noFill/>
          <a:ln w="9360">
            <a:noFill/>
          </a:ln>
        </p:spPr>
        <p:txBody>
          <a:bodyPr anchor="b"/>
          <a:lstStyle/>
          <a:p>
            <a:pPr algn="r">
              <a:lnSpc>
                <a:spcPct val="100000"/>
              </a:lnSpc>
            </a:pPr>
            <a:fld id="{89E6D823-8BBD-4DF5-AB6E-62C5393D0BD7}" type="slidenum">
              <a:rPr lang="en-US" sz="1200" strike="noStrike">
                <a:solidFill>
                  <a:srgbClr val="000000"/>
                </a:solidFill>
                <a:latin typeface="Arial"/>
              </a:rPr>
              <a:t>91</a:t>
            </a:fld>
            <a:endParaRPr/>
          </a:p>
        </p:txBody>
      </p:sp>
    </p:spTree>
    <p:extLst>
      <p:ext uri="{BB962C8B-B14F-4D97-AF65-F5344CB8AC3E}">
        <p14:creationId xmlns:p14="http://schemas.microsoft.com/office/powerpoint/2010/main" val="3489065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PlaceHolder 1"/>
          <p:cNvSpPr>
            <a:spLocks noGrp="1"/>
          </p:cNvSpPr>
          <p:nvPr>
            <p:ph type="body"/>
          </p:nvPr>
        </p:nvSpPr>
        <p:spPr>
          <a:xfrm>
            <a:off x="685800" y="4343400"/>
            <a:ext cx="5486040" cy="4114440"/>
          </a:xfrm>
          <a:prstGeom prst="rect">
            <a:avLst/>
          </a:prstGeom>
        </p:spPr>
        <p:txBody>
          <a:bodyPr/>
          <a:lstStyle/>
          <a:p>
            <a:endParaRPr/>
          </a:p>
        </p:txBody>
      </p:sp>
      <p:sp>
        <p:nvSpPr>
          <p:cNvPr id="381" name="TextShape 2"/>
          <p:cNvSpPr txBox="1"/>
          <p:nvPr/>
        </p:nvSpPr>
        <p:spPr>
          <a:xfrm>
            <a:off x="3884760" y="8685360"/>
            <a:ext cx="2971440" cy="456840"/>
          </a:xfrm>
          <a:prstGeom prst="rect">
            <a:avLst/>
          </a:prstGeom>
          <a:noFill/>
          <a:ln w="9360">
            <a:noFill/>
          </a:ln>
        </p:spPr>
        <p:txBody>
          <a:bodyPr anchor="b"/>
          <a:lstStyle/>
          <a:p>
            <a:pPr algn="r">
              <a:lnSpc>
                <a:spcPct val="100000"/>
              </a:lnSpc>
            </a:pPr>
            <a:fld id="{74B7EFD2-C109-46B9-A5F0-14015DAE1879}" type="slidenum">
              <a:rPr lang="en-US" sz="1200" strike="noStrike">
                <a:solidFill>
                  <a:srgbClr val="000000"/>
                </a:solidFill>
                <a:latin typeface="Arial"/>
              </a:rPr>
              <a:t>92</a:t>
            </a:fld>
            <a:endParaRPr/>
          </a:p>
        </p:txBody>
      </p:sp>
    </p:spTree>
    <p:extLst>
      <p:ext uri="{BB962C8B-B14F-4D97-AF65-F5344CB8AC3E}">
        <p14:creationId xmlns:p14="http://schemas.microsoft.com/office/powerpoint/2010/main" val="255246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laceHolder 1"/>
          <p:cNvSpPr>
            <a:spLocks noGrp="1"/>
          </p:cNvSpPr>
          <p:nvPr>
            <p:ph type="body"/>
          </p:nvPr>
        </p:nvSpPr>
        <p:spPr>
          <a:xfrm>
            <a:off x="685800" y="4343400"/>
            <a:ext cx="5486040" cy="4114440"/>
          </a:xfrm>
          <a:prstGeom prst="rect">
            <a:avLst/>
          </a:prstGeom>
        </p:spPr>
        <p:txBody>
          <a:bodyPr/>
          <a:lstStyle/>
          <a:p>
            <a:endParaRPr/>
          </a:p>
        </p:txBody>
      </p:sp>
      <p:sp>
        <p:nvSpPr>
          <p:cNvPr id="389" name="TextShape 2"/>
          <p:cNvSpPr txBox="1"/>
          <p:nvPr/>
        </p:nvSpPr>
        <p:spPr>
          <a:xfrm>
            <a:off x="3884760" y="8685360"/>
            <a:ext cx="2971440" cy="456840"/>
          </a:xfrm>
          <a:prstGeom prst="rect">
            <a:avLst/>
          </a:prstGeom>
          <a:noFill/>
          <a:ln w="9360">
            <a:noFill/>
          </a:ln>
        </p:spPr>
        <p:txBody>
          <a:bodyPr anchor="b"/>
          <a:lstStyle/>
          <a:p>
            <a:pPr algn="r">
              <a:lnSpc>
                <a:spcPct val="100000"/>
              </a:lnSpc>
            </a:pPr>
            <a:fld id="{106B19B5-16DC-4D49-ACD9-907CEFC3559D}" type="slidenum">
              <a:rPr lang="en-US" sz="1200" strike="noStrike">
                <a:solidFill>
                  <a:srgbClr val="000000"/>
                </a:solidFill>
                <a:latin typeface="Arial"/>
                <a:ea typeface="+mn-ea"/>
              </a:rPr>
              <a:t>94</a:t>
            </a:fld>
            <a:endParaRPr/>
          </a:p>
        </p:txBody>
      </p:sp>
    </p:spTree>
    <p:extLst>
      <p:ext uri="{BB962C8B-B14F-4D97-AF65-F5344CB8AC3E}">
        <p14:creationId xmlns:p14="http://schemas.microsoft.com/office/powerpoint/2010/main" val="1239754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13</a:t>
            </a:fld>
            <a:endParaRPr lang="en-US"/>
          </a:p>
        </p:txBody>
      </p:sp>
    </p:spTree>
    <p:extLst>
      <p:ext uri="{BB962C8B-B14F-4D97-AF65-F5344CB8AC3E}">
        <p14:creationId xmlns:p14="http://schemas.microsoft.com/office/powerpoint/2010/main" val="1225135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mn-ea"/>
                <a:cs typeface="Arial" charset="0"/>
              </a:rPr>
              <a:t> </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14</a:t>
            </a:fld>
            <a:endParaRPr lang="en-US"/>
          </a:p>
        </p:txBody>
      </p:sp>
    </p:spTree>
    <p:extLst>
      <p:ext uri="{BB962C8B-B14F-4D97-AF65-F5344CB8AC3E}">
        <p14:creationId xmlns:p14="http://schemas.microsoft.com/office/powerpoint/2010/main" val="582175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mn-ea"/>
                <a:cs typeface="Arial" charset="0"/>
              </a:rPr>
              <a:t> </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15</a:t>
            </a:fld>
            <a:endParaRPr lang="en-US"/>
          </a:p>
        </p:txBody>
      </p:sp>
    </p:spTree>
    <p:extLst>
      <p:ext uri="{BB962C8B-B14F-4D97-AF65-F5344CB8AC3E}">
        <p14:creationId xmlns:p14="http://schemas.microsoft.com/office/powerpoint/2010/main" val="2201658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C4898A-41A8-49D6-8E48-9D853EBFDD60}" type="slidenum">
              <a:rPr lang="en-US" smtClean="0"/>
              <a:pPr/>
              <a:t>16</a:t>
            </a:fld>
            <a:endParaRPr lang="en-US"/>
          </a:p>
        </p:txBody>
      </p:sp>
    </p:spTree>
    <p:extLst>
      <p:ext uri="{BB962C8B-B14F-4D97-AF65-F5344CB8AC3E}">
        <p14:creationId xmlns:p14="http://schemas.microsoft.com/office/powerpoint/2010/main" val="1831385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17</a:t>
            </a:fld>
            <a:endParaRPr lang="en-US"/>
          </a:p>
        </p:txBody>
      </p:sp>
    </p:spTree>
    <p:extLst>
      <p:ext uri="{BB962C8B-B14F-4D97-AF65-F5344CB8AC3E}">
        <p14:creationId xmlns:p14="http://schemas.microsoft.com/office/powerpoint/2010/main" val="3275975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mn-ea"/>
                <a:cs typeface="Arial" charset="0"/>
              </a:rPr>
              <a:t> </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18</a:t>
            </a:fld>
            <a:endParaRPr lang="en-US"/>
          </a:p>
        </p:txBody>
      </p:sp>
    </p:spTree>
    <p:extLst>
      <p:ext uri="{BB962C8B-B14F-4D97-AF65-F5344CB8AC3E}">
        <p14:creationId xmlns:p14="http://schemas.microsoft.com/office/powerpoint/2010/main" val="1805742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mn-ea"/>
                <a:cs typeface="Arial" charset="0"/>
              </a:rPr>
              <a:t> </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19</a:t>
            </a:fld>
            <a:endParaRPr lang="en-US"/>
          </a:p>
        </p:txBody>
      </p:sp>
    </p:spTree>
    <p:extLst>
      <p:ext uri="{BB962C8B-B14F-4D97-AF65-F5344CB8AC3E}">
        <p14:creationId xmlns:p14="http://schemas.microsoft.com/office/powerpoint/2010/main" val="52484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sz="900"/>
            </a:lvl1pPr>
          </a:lstStyle>
          <a:p>
            <a:fld id="{E98947E1-6E9C-4553-A175-053CB8F7220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2">
    <p:bg>
      <p:bgPr>
        <a:solidFill>
          <a:srgbClr val="8CC63F"/>
        </a:solidFill>
        <a:effectLst/>
      </p:bgPr>
    </p:bg>
    <p:spTree>
      <p:nvGrpSpPr>
        <p:cNvPr id="1" name=""/>
        <p:cNvGrpSpPr/>
        <p:nvPr/>
      </p:nvGrpSpPr>
      <p:grpSpPr>
        <a:xfrm>
          <a:off x="0" y="0"/>
          <a:ext cx="0" cy="0"/>
          <a:chOff x="0" y="0"/>
          <a:chExt cx="0" cy="0"/>
        </a:xfrm>
      </p:grpSpPr>
      <p:pic>
        <p:nvPicPr>
          <p:cNvPr id="4" name="Picture 6" descr="faded-logo-wallpaper"/>
          <p:cNvPicPr>
            <a:picLocks noChangeAspect="1" noChangeArrowheads="1"/>
          </p:cNvPicPr>
          <p:nvPr userDrawn="1"/>
        </p:nvPicPr>
        <p:blipFill>
          <a:blip r:embed="rId2"/>
          <a:srcRect/>
          <a:stretch>
            <a:fillRect/>
          </a:stretch>
        </p:blipFill>
        <p:spPr bwMode="auto">
          <a:xfrm>
            <a:off x="0" y="0"/>
            <a:ext cx="9202738" cy="4217988"/>
          </a:xfrm>
          <a:prstGeom prst="rect">
            <a:avLst/>
          </a:prstGeom>
          <a:noFill/>
          <a:ln w="9525">
            <a:noFill/>
            <a:miter lim="800000"/>
            <a:headEnd/>
            <a:tailEnd/>
          </a:ln>
        </p:spPr>
      </p:pic>
      <p:sp>
        <p:nvSpPr>
          <p:cNvPr id="7"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a:t>Section page</a:t>
            </a:r>
          </a:p>
        </p:txBody>
      </p:sp>
      <p:sp>
        <p:nvSpPr>
          <p:cNvPr id="8"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3">
    <p:bg>
      <p:bgPr>
        <a:solidFill>
          <a:srgbClr val="00A6A0"/>
        </a:solidFill>
        <a:effectLst/>
      </p:bgPr>
    </p:bg>
    <p:spTree>
      <p:nvGrpSpPr>
        <p:cNvPr id="1" name=""/>
        <p:cNvGrpSpPr/>
        <p:nvPr/>
      </p:nvGrpSpPr>
      <p:grpSpPr>
        <a:xfrm>
          <a:off x="0" y="0"/>
          <a:ext cx="0" cy="0"/>
          <a:chOff x="0" y="0"/>
          <a:chExt cx="0" cy="0"/>
        </a:xfrm>
      </p:grpSpPr>
      <p:pic>
        <p:nvPicPr>
          <p:cNvPr id="4" name="Picture 6" descr="faded-logo-wallpaper"/>
          <p:cNvPicPr>
            <a:picLocks noChangeAspect="1" noChangeArrowheads="1"/>
          </p:cNvPicPr>
          <p:nvPr userDrawn="1"/>
        </p:nvPicPr>
        <p:blipFill>
          <a:blip r:embed="rId2"/>
          <a:srcRect/>
          <a:stretch>
            <a:fillRect/>
          </a:stretch>
        </p:blipFill>
        <p:spPr bwMode="auto">
          <a:xfrm>
            <a:off x="0" y="0"/>
            <a:ext cx="9202738" cy="4217988"/>
          </a:xfrm>
          <a:prstGeom prst="rect">
            <a:avLst/>
          </a:prstGeom>
          <a:noFill/>
          <a:ln w="9525">
            <a:noFill/>
            <a:miter lim="800000"/>
            <a:headEnd/>
            <a:tailEnd/>
          </a:ln>
        </p:spPr>
      </p:pic>
      <p:sp>
        <p:nvSpPr>
          <p:cNvPr id="10"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a:t>Section page</a:t>
            </a:r>
          </a:p>
        </p:txBody>
      </p:sp>
      <p:sp>
        <p:nvSpPr>
          <p:cNvPr id="11"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4">
    <p:bg>
      <p:bgPr>
        <a:solidFill>
          <a:srgbClr val="FDB813"/>
        </a:solidFill>
        <a:effectLst/>
      </p:bgPr>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a:srcRect/>
          <a:stretch>
            <a:fillRect/>
          </a:stretch>
        </p:blipFill>
        <p:spPr bwMode="auto">
          <a:xfrm>
            <a:off x="0" y="0"/>
            <a:ext cx="9202738" cy="4217988"/>
          </a:xfrm>
          <a:prstGeom prst="rect">
            <a:avLst/>
          </a:prstGeom>
          <a:noFill/>
          <a:ln w="9525">
            <a:noFill/>
            <a:miter lim="800000"/>
            <a:headEnd/>
            <a:tailEnd/>
          </a:ln>
        </p:spPr>
      </p:pic>
      <p:sp>
        <p:nvSpPr>
          <p:cNvPr id="8"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a:t>Section page</a:t>
            </a:r>
          </a:p>
        </p:txBody>
      </p:sp>
      <p:sp>
        <p:nvSpPr>
          <p:cNvPr id="10"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5">
    <p:bg>
      <p:bgPr>
        <a:solidFill>
          <a:srgbClr val="F19027"/>
        </a:solidFill>
        <a:effectLst/>
      </p:bgPr>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a:srcRect/>
          <a:stretch>
            <a:fillRect/>
          </a:stretch>
        </p:blipFill>
        <p:spPr bwMode="auto">
          <a:xfrm>
            <a:off x="0" y="0"/>
            <a:ext cx="9202738" cy="4217988"/>
          </a:xfrm>
          <a:prstGeom prst="rect">
            <a:avLst/>
          </a:prstGeom>
          <a:noFill/>
          <a:ln w="9525">
            <a:noFill/>
            <a:miter lim="800000"/>
            <a:headEnd/>
            <a:tailEnd/>
          </a:ln>
        </p:spPr>
      </p:pic>
      <p:sp>
        <p:nvSpPr>
          <p:cNvPr id="8"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a:t>Section page</a:t>
            </a:r>
          </a:p>
        </p:txBody>
      </p:sp>
      <p:sp>
        <p:nvSpPr>
          <p:cNvPr id="10"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6">
    <p:bg>
      <p:bgPr>
        <a:solidFill>
          <a:srgbClr val="F04E37"/>
        </a:solidFill>
        <a:effectLst/>
      </p:bgPr>
    </p:bg>
    <p:spTree>
      <p:nvGrpSpPr>
        <p:cNvPr id="1" name=""/>
        <p:cNvGrpSpPr/>
        <p:nvPr/>
      </p:nvGrpSpPr>
      <p:grpSpPr>
        <a:xfrm>
          <a:off x="0" y="0"/>
          <a:ext cx="0" cy="0"/>
          <a:chOff x="0" y="0"/>
          <a:chExt cx="0" cy="0"/>
        </a:xfrm>
      </p:grpSpPr>
      <p:pic>
        <p:nvPicPr>
          <p:cNvPr id="8" name="Picture 6" descr="faded-logo-wallpaper"/>
          <p:cNvPicPr>
            <a:picLocks noChangeAspect="1" noChangeArrowheads="1"/>
          </p:cNvPicPr>
          <p:nvPr userDrawn="1"/>
        </p:nvPicPr>
        <p:blipFill>
          <a:blip r:embed="rId2"/>
          <a:srcRect/>
          <a:stretch>
            <a:fillRect/>
          </a:stretch>
        </p:blipFill>
        <p:spPr bwMode="auto">
          <a:xfrm>
            <a:off x="0" y="0"/>
            <a:ext cx="9202738" cy="4217988"/>
          </a:xfrm>
          <a:prstGeom prst="rect">
            <a:avLst/>
          </a:prstGeom>
          <a:noFill/>
          <a:ln w="9525">
            <a:noFill/>
            <a:miter lim="800000"/>
            <a:headEnd/>
            <a:tailEnd/>
          </a:ln>
        </p:spPr>
      </p:pic>
      <p:sp>
        <p:nvSpPr>
          <p:cNvPr id="10"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a:t>Section page</a:t>
            </a:r>
          </a:p>
        </p:txBody>
      </p:sp>
      <p:sp>
        <p:nvSpPr>
          <p:cNvPr id="11"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7">
    <p:bg>
      <p:bgPr>
        <a:solidFill>
          <a:srgbClr val="AB1A86"/>
        </a:solidFill>
        <a:effectLst/>
      </p:bgPr>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a:srcRect/>
          <a:stretch>
            <a:fillRect/>
          </a:stretch>
        </p:blipFill>
        <p:spPr bwMode="auto">
          <a:xfrm>
            <a:off x="0" y="0"/>
            <a:ext cx="9202738" cy="4217988"/>
          </a:xfrm>
          <a:prstGeom prst="rect">
            <a:avLst/>
          </a:prstGeom>
          <a:noFill/>
          <a:ln w="9525">
            <a:noFill/>
            <a:miter lim="800000"/>
            <a:headEnd/>
            <a:tailEnd/>
          </a:ln>
        </p:spPr>
      </p:pic>
      <p:sp>
        <p:nvSpPr>
          <p:cNvPr id="8"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a:t>Section page</a:t>
            </a:r>
          </a:p>
        </p:txBody>
      </p:sp>
      <p:sp>
        <p:nvSpPr>
          <p:cNvPr id="10"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of contents/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8613" y="219075"/>
            <a:ext cx="8686800" cy="394980"/>
          </a:xfrm>
        </p:spPr>
        <p:txBody>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r>
              <a:rPr lang="en-US" dirty="0"/>
              <a:t>Table of contents/Agenda template</a:t>
            </a:r>
          </a:p>
        </p:txBody>
      </p:sp>
      <p:sp>
        <p:nvSpPr>
          <p:cNvPr id="3" name="Slide Number Placeholder 2"/>
          <p:cNvSpPr>
            <a:spLocks noGrp="1"/>
          </p:cNvSpPr>
          <p:nvPr>
            <p:ph type="sldNum" sz="quarter" idx="10"/>
          </p:nvPr>
        </p:nvSpPr>
        <p:spPr/>
        <p:txBody>
          <a:bodyPr/>
          <a:lstStyle/>
          <a:p>
            <a:fld id="{92EDDE8C-FCD3-47EF-B8D4-5308179AEE2C}" type="slidenum">
              <a:rPr lang="en-US" smtClean="0"/>
              <a:pPr/>
              <a:t>‹#›</a:t>
            </a:fld>
            <a:endParaRPr lang="en-US" dirty="0"/>
          </a:p>
        </p:txBody>
      </p:sp>
      <p:sp>
        <p:nvSpPr>
          <p:cNvPr id="8" name="Text Placeholder 6"/>
          <p:cNvSpPr>
            <a:spLocks noGrp="1"/>
          </p:cNvSpPr>
          <p:nvPr>
            <p:ph type="body" sz="quarter" idx="12" hasCustomPrompt="1"/>
          </p:nvPr>
        </p:nvSpPr>
        <p:spPr>
          <a:xfrm>
            <a:off x="3163824" y="1371600"/>
            <a:ext cx="5687845" cy="3086100"/>
          </a:xfrm>
        </p:spPr>
        <p:txBody>
          <a:bodyPr lIns="0" tIns="91440" bIns="0"/>
          <a:lstStyle>
            <a:lvl1pPr marL="0" indent="0">
              <a:lnSpc>
                <a:spcPts val="1300"/>
              </a:lnSpc>
              <a:spcBef>
                <a:spcPts val="1080"/>
              </a:spcBef>
              <a:buNone/>
              <a:defRPr sz="1200"/>
            </a:lvl1pPr>
          </a:lstStyle>
          <a:p>
            <a:pPr lvl="0"/>
            <a:r>
              <a:rPr lang="en-US" dirty="0"/>
              <a:t>Note that the contents/agenda items are written in sentence case</a:t>
            </a:r>
          </a:p>
          <a:p>
            <a:pPr lvl="0"/>
            <a:r>
              <a:rPr lang="en-US" dirty="0"/>
              <a:t>Title the page “Table of contents” if the document is meant to be read or is a “leave behind.” Use “Agenda” if the document will be presented formally</a:t>
            </a:r>
          </a:p>
          <a:p>
            <a:pPr lvl="0"/>
            <a:r>
              <a:rPr lang="en-US" dirty="0"/>
              <a:t>This page should appear at the beginning of each section, with the highlighted section appearing in blue and bold</a:t>
            </a:r>
          </a:p>
        </p:txBody>
      </p:sp>
      <p:sp>
        <p:nvSpPr>
          <p:cNvPr id="13" name="Text Placeholder 12"/>
          <p:cNvSpPr>
            <a:spLocks noGrp="1"/>
          </p:cNvSpPr>
          <p:nvPr>
            <p:ph type="body" sz="quarter" idx="13" hasCustomPrompt="1"/>
          </p:nvPr>
        </p:nvSpPr>
        <p:spPr>
          <a:xfrm>
            <a:off x="329184" y="1371600"/>
            <a:ext cx="2743200" cy="3086100"/>
          </a:xfrm>
        </p:spPr>
        <p:txBody>
          <a:bodyPr/>
          <a:lstStyle>
            <a:lvl1pPr marL="0" indent="0">
              <a:buNone/>
              <a:defRPr sz="1800"/>
            </a:lvl1pPr>
          </a:lstStyle>
          <a:p>
            <a:pPr lvl="0"/>
            <a:r>
              <a:rPr lang="en-US" dirty="0"/>
              <a:t>Content heading</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9144000" cy="5143500"/>
          </a:xfrm>
        </p:spPr>
        <p:txBody>
          <a:bodyPr tIns="914400" anchor="ctr" anchorCtr="0"/>
          <a:lstStyle>
            <a:lvl1pPr algn="ctr">
              <a:buNone/>
              <a:defRPr/>
            </a:lvl1pPr>
          </a:lstStyle>
          <a:p>
            <a:endParaRPr lang="en-US" dirty="0"/>
          </a:p>
        </p:txBody>
      </p:sp>
      <p:sp>
        <p:nvSpPr>
          <p:cNvPr id="2" name="Title 1"/>
          <p:cNvSpPr>
            <a:spLocks noGrp="1"/>
          </p:cNvSpPr>
          <p:nvPr>
            <p:ph type="title" hasCustomPrompt="1"/>
          </p:nvPr>
        </p:nvSpPr>
        <p:spPr>
          <a:xfrm>
            <a:off x="328613" y="4080510"/>
            <a:ext cx="8503920" cy="394980"/>
          </a:xfrm>
        </p:spPr>
        <p:txBody>
          <a:bodyPr/>
          <a:lstStyle>
            <a:lvl1pPr>
              <a:defRPr>
                <a:solidFill>
                  <a:srgbClr val="FDB813"/>
                </a:solidFill>
              </a:defRPr>
            </a:lvl1pPr>
          </a:lstStyle>
          <a:p>
            <a:r>
              <a:rPr lang="en-US" dirty="0"/>
              <a:t>Full bleed images preferred</a:t>
            </a:r>
          </a:p>
        </p:txBody>
      </p:sp>
      <p:sp>
        <p:nvSpPr>
          <p:cNvPr id="8" name="Text Placeholder 7"/>
          <p:cNvSpPr>
            <a:spLocks noGrp="1"/>
          </p:cNvSpPr>
          <p:nvPr>
            <p:ph type="body" sz="quarter" idx="10" hasCustomPrompt="1"/>
          </p:nvPr>
        </p:nvSpPr>
        <p:spPr>
          <a:xfrm>
            <a:off x="329184" y="4491990"/>
            <a:ext cx="8503920" cy="548640"/>
          </a:xfrm>
        </p:spPr>
        <p:txBody>
          <a:bodyPr/>
          <a:lstStyle>
            <a:lvl1pPr marL="0" indent="0">
              <a:buNone/>
              <a:defRPr lang="en-US" sz="1600" kern="1200" dirty="0" smtClean="0">
                <a:solidFill>
                  <a:srgbClr val="6D6E70"/>
                </a:solidFill>
                <a:latin typeface="Arial" pitchFamily="34" charset="0"/>
                <a:ea typeface="+mn-ea"/>
                <a:cs typeface="Arial" pitchFamily="34" charset="0"/>
              </a:defRPr>
            </a:lvl1pPr>
          </a:lstStyle>
          <a:p>
            <a:pPr marL="0" lvl="0" indent="0" algn="l" rtl="0" fontAlgn="base">
              <a:spcBef>
                <a:spcPct val="50000"/>
              </a:spcBef>
              <a:spcAft>
                <a:spcPct val="0"/>
              </a:spcAft>
              <a:buClr>
                <a:srgbClr val="6D6E70"/>
              </a:buClr>
              <a:buSzPct val="90000"/>
              <a:buFont typeface="Wingdings" pitchFamily="2" charset="2"/>
              <a:buNone/>
            </a:pPr>
            <a:r>
              <a:rPr lang="en-US" dirty="0"/>
              <a:t>Text over top of full bleed images would be in white or a color from the color palette that would offer good contrast. Also, colored text in Arial Bold would have greater impact.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Sided Bleed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0"/>
            <a:ext cx="9144000" cy="3394710"/>
          </a:xfrm>
        </p:spPr>
        <p:txBody>
          <a:bodyPr tIns="914400" anchor="ctr" anchorCtr="0"/>
          <a:lstStyle>
            <a:lvl1pPr algn="ctr">
              <a:buNone/>
              <a:defRPr/>
            </a:lvl1pPr>
          </a:lstStyle>
          <a:p>
            <a:endParaRPr lang="en-US"/>
          </a:p>
        </p:txBody>
      </p:sp>
      <p:sp>
        <p:nvSpPr>
          <p:cNvPr id="2" name="Title 1"/>
          <p:cNvSpPr>
            <a:spLocks noGrp="1"/>
          </p:cNvSpPr>
          <p:nvPr>
            <p:ph type="title" hasCustomPrompt="1"/>
          </p:nvPr>
        </p:nvSpPr>
        <p:spPr>
          <a:xfrm>
            <a:off x="365760" y="3943351"/>
            <a:ext cx="8503920" cy="225703"/>
          </a:xfrm>
        </p:spPr>
        <p:txBody>
          <a:bodyPr/>
          <a:lstStyle>
            <a:lvl1pPr>
              <a:defRPr sz="1600">
                <a:solidFill>
                  <a:srgbClr val="00B0DA"/>
                </a:solidFill>
              </a:defRPr>
            </a:lvl1pPr>
          </a:lstStyle>
          <a:p>
            <a:r>
              <a:rPr lang="en-US" dirty="0"/>
              <a:t>Images also have more impact if they can bleed 3 sides</a:t>
            </a:r>
          </a:p>
        </p:txBody>
      </p:sp>
      <p:sp>
        <p:nvSpPr>
          <p:cNvPr id="6" name="Text Placeholder 5"/>
          <p:cNvSpPr>
            <a:spLocks noGrp="1"/>
          </p:cNvSpPr>
          <p:nvPr>
            <p:ph type="body" sz="quarter" idx="10" hasCustomPrompt="1"/>
          </p:nvPr>
        </p:nvSpPr>
        <p:spPr>
          <a:xfrm>
            <a:off x="365760" y="4149090"/>
            <a:ext cx="7315200" cy="685800"/>
          </a:xfrm>
        </p:spPr>
        <p:txBody>
          <a:bodyPr/>
          <a:lstStyle>
            <a:lvl1pPr marL="0" indent="0">
              <a:buNone/>
              <a:defRPr kern="1200">
                <a:solidFill>
                  <a:srgbClr val="6D6E70"/>
                </a:solidFill>
              </a:defRPr>
            </a:lvl1pPr>
          </a:lstStyle>
          <a:p>
            <a:pPr lvl="0"/>
            <a:r>
              <a:rPr lang="en-US" dirty="0"/>
              <a:t>Text under partial bleed images would be in 70% black or a color from the color palette. Also, colored text in Arial Bold would have greater impact. </a:t>
            </a:r>
          </a:p>
        </p:txBody>
      </p:sp>
      <p:sp>
        <p:nvSpPr>
          <p:cNvPr id="7" name="Slide Number Placeholder 6"/>
          <p:cNvSpPr>
            <a:spLocks noGrp="1"/>
          </p:cNvSpPr>
          <p:nvPr>
            <p:ph type="sldNum" sz="quarter" idx="11"/>
          </p:nvPr>
        </p:nvSpPr>
        <p:spPr/>
        <p:txBody>
          <a:bodyPr/>
          <a:lstStyle/>
          <a:p>
            <a:fld id="{92EDDE8C-FCD3-47EF-B8D4-5308179AEE2C}"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118255"/>
          </a:xfrm>
        </p:spPr>
        <p:txBody>
          <a:bodyPr/>
          <a:lstStyle>
            <a:lvl1pPr algn="l">
              <a:defRPr sz="4000" b="0" cap="all">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atin typeface="Arial" pitchFamily="34" charset="0"/>
                <a:cs typeface="Arial"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Slide Number Placeholder 3"/>
          <p:cNvSpPr>
            <a:spLocks noGrp="1"/>
          </p:cNvSpPr>
          <p:nvPr>
            <p:ph type="sldNum" sz="quarter" idx="10"/>
          </p:nvPr>
        </p:nvSpPr>
        <p:spPr/>
        <p:txBody>
          <a:bodyPr/>
          <a:lstStyle>
            <a:lvl1pPr>
              <a:defRPr/>
            </a:lvl1pPr>
          </a:lstStyle>
          <a:p>
            <a:fld id="{C56F6E69-880F-4956-8549-CB4C2ABA6493}"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7" name="Picture 44" descr="cover-wallerpaper"/>
          <p:cNvPicPr>
            <a:picLocks noChangeAspect="1" noChangeArrowheads="1"/>
          </p:cNvPicPr>
          <p:nvPr userDrawn="1"/>
        </p:nvPicPr>
        <p:blipFill>
          <a:blip r:embed="rId2" cstate="print"/>
          <a:srcRect/>
          <a:stretch>
            <a:fillRect/>
          </a:stretch>
        </p:blipFill>
        <p:spPr bwMode="auto">
          <a:xfrm>
            <a:off x="0" y="-42863"/>
            <a:ext cx="9144000" cy="4249738"/>
          </a:xfrm>
          <a:prstGeom prst="rect">
            <a:avLst/>
          </a:prstGeom>
          <a:noFill/>
          <a:ln w="9525">
            <a:noFill/>
            <a:miter lim="800000"/>
            <a:headEnd/>
            <a:tailEnd/>
          </a:ln>
        </p:spPr>
      </p:pic>
      <p:pic>
        <p:nvPicPr>
          <p:cNvPr id="10" name="Picture 46" descr="blue-tri-color-logo"/>
          <p:cNvPicPr>
            <a:picLocks noChangeAspect="1" noChangeArrowheads="1"/>
          </p:cNvPicPr>
          <p:nvPr userDrawn="1"/>
        </p:nvPicPr>
        <p:blipFill>
          <a:blip r:embed="rId3"/>
          <a:srcRect/>
          <a:stretch>
            <a:fillRect/>
          </a:stretch>
        </p:blipFill>
        <p:spPr bwMode="auto">
          <a:xfrm>
            <a:off x="8412163" y="4765675"/>
            <a:ext cx="469900" cy="190500"/>
          </a:xfrm>
          <a:prstGeom prst="rect">
            <a:avLst/>
          </a:prstGeom>
          <a:noFill/>
          <a:ln w="9525">
            <a:noFill/>
            <a:miter lim="800000"/>
            <a:headEnd/>
            <a:tailEnd/>
          </a:ln>
        </p:spPr>
      </p:pic>
      <p:sp>
        <p:nvSpPr>
          <p:cNvPr id="6"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130552"/>
            <a:ext cx="8558784" cy="630936"/>
          </a:xfrm>
        </p:spPr>
        <p:txBody>
          <a:bodyPr anchor="b" anchorCtr="0"/>
          <a:lstStyle>
            <a:lvl1pPr>
              <a:defRPr sz="4800">
                <a:solidFill>
                  <a:srgbClr val="00B0DA"/>
                </a:solidFill>
              </a:defRPr>
            </a:lvl1pPr>
          </a:lstStyle>
          <a:p>
            <a:r>
              <a:rPr lang="en-US" dirty="0"/>
              <a:t>IBM Presentation Title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sz="half" idx="1"/>
          </p:nvPr>
        </p:nvSpPr>
        <p:spPr>
          <a:xfrm>
            <a:off x="328613" y="1370410"/>
            <a:ext cx="4151312" cy="2742009"/>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2326" y="1370410"/>
            <a:ext cx="4151313" cy="2742009"/>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10"/>
          </p:nvPr>
        </p:nvSpPr>
        <p:spPr/>
        <p:txBody>
          <a:bodyPr/>
          <a:lstStyle>
            <a:lvl1pPr>
              <a:defRPr/>
            </a:lvl1pPr>
          </a:lstStyle>
          <a:p>
            <a:fld id="{243B09B9-FE11-485D-B193-4DE649C9C9A3}" type="slidenum">
              <a:rPr lang="en-US"/>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394980"/>
          </a:xfr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0">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0">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0"/>
          </p:nvPr>
        </p:nvSpPr>
        <p:spPr/>
        <p:txBody>
          <a:bodyPr/>
          <a:lstStyle>
            <a:lvl1pPr>
              <a:defRPr/>
            </a:lvl1pPr>
          </a:lstStyle>
          <a:p>
            <a:fld id="{DA39A948-DEA7-4EFA-9130-61B45069BCE3}" type="slidenum">
              <a:rPr lang="en-US"/>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6826F9A1-9B46-4608-B497-7E101192DDCD}" type="slidenum">
              <a:rPr lang="en-US"/>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61159"/>
            <a:ext cx="3008313" cy="559127"/>
          </a:xfrm>
        </p:spPr>
        <p:txBody>
          <a:bodyPr anchor="b"/>
          <a:lstStyle>
            <a:lvl1pPr algn="l">
              <a:defRPr sz="2000" b="0">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p:txBody>
          <a:bodyPr/>
          <a:lstStyle>
            <a:lvl1pPr>
              <a:defRPr/>
            </a:lvl1pPr>
          </a:lstStyle>
          <a:p>
            <a:fld id="{6F2D88F4-1BBD-4436-A230-2453F5FE0D1D}" type="slidenum">
              <a:rPr lang="en-US"/>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413219"/>
            <a:ext cx="5486400" cy="394980"/>
          </a:xfrm>
        </p:spPr>
        <p:txBody>
          <a:bodyPr anchor="b"/>
          <a:lstStyle>
            <a:lvl1pPr algn="l">
              <a:defRPr sz="2800" b="0">
                <a:latin typeface="Arial" pitchFamily="34" charset="0"/>
                <a:cs typeface="Arial"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p:txBody>
          <a:bodyPr/>
          <a:lstStyle>
            <a:lvl1pPr>
              <a:defRPr>
                <a:latin typeface="Arial" pitchFamily="34" charset="0"/>
                <a:cs typeface="Arial" pitchFamily="34" charset="0"/>
              </a:defRPr>
            </a:lvl1pPr>
          </a:lstStyle>
          <a:p>
            <a:fld id="{24BC8B11-60A6-4B69-B419-B94172AA6415}" type="slidenum">
              <a:rPr lang="en-US" smtClean="0"/>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a:lvl1pPr>
          </a:lstStyle>
          <a:p>
            <a:fld id="{42D62209-4EDF-4572-8BE8-285CD08041F0}" type="slidenum">
              <a:rPr lang="en-US"/>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32635" y="219075"/>
            <a:ext cx="782778" cy="3893344"/>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328613" y="219075"/>
            <a:ext cx="6362700" cy="389334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a:lvl1pPr>
          </a:lstStyle>
          <a:p>
            <a:fld id="{01724DF2-28ED-446F-A429-CB9011BDF207}" type="slidenum">
              <a:rPr lang="en-US"/>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15E0869C-BAAA-4AE6-8FED-D557F0A7A735}" type="slidenum">
              <a:rPr lang="en-US" altLang="en-US"/>
              <a:pPr/>
              <a:t>‹#›</a:t>
            </a:fld>
            <a:endParaRPr lang="en-US" altLang="en-US"/>
          </a:p>
        </p:txBody>
      </p:sp>
    </p:spTree>
    <p:extLst>
      <p:ext uri="{BB962C8B-B14F-4D97-AF65-F5344CB8AC3E}">
        <p14:creationId xmlns:p14="http://schemas.microsoft.com/office/powerpoint/2010/main" val="1774005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print"/>
          <a:srcRect/>
          <a:stretch>
            <a:fillRect/>
          </a:stretch>
        </p:blipFill>
        <p:spPr bwMode="auto">
          <a:xfrm>
            <a:off x="0" y="-42863"/>
            <a:ext cx="9144000" cy="4249738"/>
          </a:xfrm>
          <a:prstGeom prst="rect">
            <a:avLst/>
          </a:prstGeom>
          <a:noFill/>
          <a:ln w="9525">
            <a:noFill/>
            <a:miter lim="800000"/>
            <a:headEnd/>
            <a:tailEnd/>
          </a:ln>
        </p:spPr>
      </p:pic>
      <p:pic>
        <p:nvPicPr>
          <p:cNvPr id="11" name="Picture 5" descr="green-tri-color-logo"/>
          <p:cNvPicPr>
            <a:picLocks noChangeAspect="1" noChangeArrowheads="1"/>
          </p:cNvPicPr>
          <p:nvPr userDrawn="1"/>
        </p:nvPicPr>
        <p:blipFill>
          <a:blip r:embed="rId3"/>
          <a:srcRect/>
          <a:stretch>
            <a:fillRect/>
          </a:stretch>
        </p:blipFill>
        <p:spPr bwMode="auto">
          <a:xfrm>
            <a:off x="8412480" y="4765676"/>
            <a:ext cx="464058" cy="187833"/>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13"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338328" y="2084380"/>
            <a:ext cx="8558784" cy="677108"/>
          </a:xfrm>
        </p:spPr>
        <p:txBody>
          <a:bodyPr anchor="b" anchorCtr="0"/>
          <a:lstStyle>
            <a:lvl1pPr>
              <a:defRPr sz="4800">
                <a:solidFill>
                  <a:srgbClr val="8CC63F"/>
                </a:solidFill>
              </a:defRPr>
            </a:lvl1pPr>
          </a:lstStyle>
          <a:p>
            <a:r>
              <a:rPr lang="en-US" dirty="0"/>
              <a:t>IBM Presentation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print"/>
          <a:srcRect/>
          <a:stretch>
            <a:fillRect/>
          </a:stretch>
        </p:blipFill>
        <p:spPr bwMode="auto">
          <a:xfrm>
            <a:off x="0" y="-42863"/>
            <a:ext cx="9144000" cy="4249738"/>
          </a:xfrm>
          <a:prstGeom prst="rect">
            <a:avLst/>
          </a:prstGeom>
          <a:noFill/>
          <a:ln w="9525">
            <a:noFill/>
            <a:miter lim="800000"/>
            <a:headEnd/>
            <a:tailEnd/>
          </a:ln>
        </p:spPr>
      </p:pic>
      <p:pic>
        <p:nvPicPr>
          <p:cNvPr id="11" name="Picture 5" descr="teal-tri-color-logo"/>
          <p:cNvPicPr>
            <a:picLocks noChangeAspect="1" noChangeArrowheads="1"/>
          </p:cNvPicPr>
          <p:nvPr userDrawn="1"/>
        </p:nvPicPr>
        <p:blipFill>
          <a:blip r:embed="rId3"/>
          <a:srcRect/>
          <a:stretch>
            <a:fillRect/>
          </a:stretch>
        </p:blipFill>
        <p:spPr bwMode="auto">
          <a:xfrm>
            <a:off x="8412480" y="4765676"/>
            <a:ext cx="464058" cy="187833"/>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13"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338328" y="2084380"/>
            <a:ext cx="8558784" cy="677108"/>
          </a:xfrm>
        </p:spPr>
        <p:txBody>
          <a:bodyPr anchor="b" anchorCtr="0"/>
          <a:lstStyle>
            <a:lvl1pPr>
              <a:defRPr sz="4800">
                <a:solidFill>
                  <a:srgbClr val="00A6A0"/>
                </a:solidFill>
              </a:defRPr>
            </a:lvl1pPr>
          </a:lstStyle>
          <a:p>
            <a:r>
              <a:rPr lang="en-US" dirty="0"/>
              <a:t>IBM Presentation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print"/>
          <a:srcRect/>
          <a:stretch>
            <a:fillRect/>
          </a:stretch>
        </p:blipFill>
        <p:spPr bwMode="auto">
          <a:xfrm>
            <a:off x="0" y="-42863"/>
            <a:ext cx="9144000" cy="4249738"/>
          </a:xfrm>
          <a:prstGeom prst="rect">
            <a:avLst/>
          </a:prstGeom>
          <a:noFill/>
          <a:ln w="9525">
            <a:noFill/>
            <a:miter lim="800000"/>
            <a:headEnd/>
            <a:tailEnd/>
          </a:ln>
        </p:spPr>
      </p:pic>
      <p:pic>
        <p:nvPicPr>
          <p:cNvPr id="11" name="Picture 5" descr="yellow-tri-color-logo"/>
          <p:cNvPicPr>
            <a:picLocks noChangeAspect="1" noChangeArrowheads="1"/>
          </p:cNvPicPr>
          <p:nvPr userDrawn="1"/>
        </p:nvPicPr>
        <p:blipFill>
          <a:blip r:embed="rId3"/>
          <a:srcRect/>
          <a:stretch>
            <a:fillRect/>
          </a:stretch>
        </p:blipFill>
        <p:spPr bwMode="auto">
          <a:xfrm>
            <a:off x="8412480" y="4765675"/>
            <a:ext cx="464058" cy="190595"/>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13"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338328" y="2084380"/>
            <a:ext cx="8558784" cy="677108"/>
          </a:xfrm>
        </p:spPr>
        <p:txBody>
          <a:bodyPr anchor="b" anchorCtr="0"/>
          <a:lstStyle>
            <a:lvl1pPr>
              <a:defRPr sz="4800">
                <a:solidFill>
                  <a:srgbClr val="FDB813"/>
                </a:solidFill>
              </a:defRPr>
            </a:lvl1pPr>
          </a:lstStyle>
          <a:p>
            <a:r>
              <a:rPr lang="en-US" dirty="0"/>
              <a:t>IBM Presentation 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print"/>
          <a:srcRect/>
          <a:stretch>
            <a:fillRect/>
          </a:stretch>
        </p:blipFill>
        <p:spPr bwMode="auto">
          <a:xfrm>
            <a:off x="0" y="-42863"/>
            <a:ext cx="9144000" cy="4249738"/>
          </a:xfrm>
          <a:prstGeom prst="rect">
            <a:avLst/>
          </a:prstGeom>
          <a:noFill/>
          <a:ln w="9525">
            <a:noFill/>
            <a:miter lim="800000"/>
            <a:headEnd/>
            <a:tailEnd/>
          </a:ln>
        </p:spPr>
      </p:pic>
      <p:pic>
        <p:nvPicPr>
          <p:cNvPr id="11" name="Picture 5" descr="orange-tri-color-logo"/>
          <p:cNvPicPr>
            <a:picLocks noChangeAspect="1" noChangeArrowheads="1"/>
          </p:cNvPicPr>
          <p:nvPr userDrawn="1"/>
        </p:nvPicPr>
        <p:blipFill>
          <a:blip r:embed="rId3"/>
          <a:srcRect/>
          <a:stretch>
            <a:fillRect/>
          </a:stretch>
        </p:blipFill>
        <p:spPr bwMode="auto">
          <a:xfrm>
            <a:off x="8412480" y="4765676"/>
            <a:ext cx="464058" cy="187833"/>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13"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338328" y="2084380"/>
            <a:ext cx="8558784" cy="677108"/>
          </a:xfrm>
        </p:spPr>
        <p:txBody>
          <a:bodyPr anchor="b" anchorCtr="0"/>
          <a:lstStyle>
            <a:lvl1pPr>
              <a:defRPr sz="4800">
                <a:solidFill>
                  <a:srgbClr val="F19027"/>
                </a:solidFill>
              </a:defRPr>
            </a:lvl1pPr>
          </a:lstStyle>
          <a:p>
            <a:r>
              <a:rPr lang="en-US" dirty="0"/>
              <a:t>IBM Presentation 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print"/>
          <a:srcRect/>
          <a:stretch>
            <a:fillRect/>
          </a:stretch>
        </p:blipFill>
        <p:spPr bwMode="auto">
          <a:xfrm>
            <a:off x="0" y="-42863"/>
            <a:ext cx="9144000" cy="4249738"/>
          </a:xfrm>
          <a:prstGeom prst="rect">
            <a:avLst/>
          </a:prstGeom>
          <a:noFill/>
          <a:ln w="9525">
            <a:noFill/>
            <a:miter lim="800000"/>
            <a:headEnd/>
            <a:tailEnd/>
          </a:ln>
        </p:spPr>
      </p:pic>
      <p:pic>
        <p:nvPicPr>
          <p:cNvPr id="11" name="Picture 5" descr="red-tri-color-logo"/>
          <p:cNvPicPr>
            <a:picLocks noChangeAspect="1" noChangeArrowheads="1"/>
          </p:cNvPicPr>
          <p:nvPr userDrawn="1"/>
        </p:nvPicPr>
        <p:blipFill>
          <a:blip r:embed="rId3"/>
          <a:srcRect/>
          <a:stretch>
            <a:fillRect/>
          </a:stretch>
        </p:blipFill>
        <p:spPr bwMode="auto">
          <a:xfrm>
            <a:off x="8412480" y="4765676"/>
            <a:ext cx="464058" cy="187833"/>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13"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338328" y="2084380"/>
            <a:ext cx="8558784" cy="677108"/>
          </a:xfrm>
        </p:spPr>
        <p:txBody>
          <a:bodyPr anchor="b" anchorCtr="0"/>
          <a:lstStyle>
            <a:lvl1pPr>
              <a:defRPr sz="4800">
                <a:solidFill>
                  <a:srgbClr val="F04E37"/>
                </a:solidFill>
              </a:defRPr>
            </a:lvl1pPr>
          </a:lstStyle>
          <a:p>
            <a:r>
              <a:rPr lang="en-US" dirty="0"/>
              <a:t>IBM Presentation Title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7">
    <p:spTree>
      <p:nvGrpSpPr>
        <p:cNvPr id="1" name=""/>
        <p:cNvGrpSpPr/>
        <p:nvPr/>
      </p:nvGrpSpPr>
      <p:grpSpPr>
        <a:xfrm>
          <a:off x="0" y="0"/>
          <a:ext cx="0" cy="0"/>
          <a:chOff x="0" y="0"/>
          <a:chExt cx="0" cy="0"/>
        </a:xfrm>
      </p:grpSpPr>
      <p:pic>
        <p:nvPicPr>
          <p:cNvPr id="16" name="Picture 5" descr="purple-tri-color-logo"/>
          <p:cNvPicPr>
            <a:picLocks noChangeAspect="1" noChangeArrowheads="1"/>
          </p:cNvPicPr>
          <p:nvPr userDrawn="1"/>
        </p:nvPicPr>
        <p:blipFill>
          <a:blip r:embed="rId2"/>
          <a:srcRect/>
          <a:stretch>
            <a:fillRect/>
          </a:stretch>
        </p:blipFill>
        <p:spPr bwMode="auto">
          <a:xfrm>
            <a:off x="8412480" y="4765676"/>
            <a:ext cx="464058" cy="187833"/>
          </a:xfrm>
          <a:prstGeom prst="rect">
            <a:avLst/>
          </a:prstGeom>
          <a:noFill/>
          <a:ln w="9525">
            <a:noFill/>
            <a:miter lim="800000"/>
            <a:headEnd/>
            <a:tailEnd/>
          </a:ln>
        </p:spPr>
      </p:pic>
      <p:pic>
        <p:nvPicPr>
          <p:cNvPr id="12" name="Picture 44" descr="cover-wallerpaper"/>
          <p:cNvPicPr>
            <a:picLocks noChangeAspect="1" noChangeArrowheads="1"/>
          </p:cNvPicPr>
          <p:nvPr userDrawn="1"/>
        </p:nvPicPr>
        <p:blipFill>
          <a:blip r:embed="rId3" cstate="print"/>
          <a:srcRect/>
          <a:stretch>
            <a:fillRect/>
          </a:stretch>
        </p:blipFill>
        <p:spPr bwMode="auto">
          <a:xfrm>
            <a:off x="0" y="-42863"/>
            <a:ext cx="9144000" cy="4249738"/>
          </a:xfrm>
          <a:prstGeom prst="rect">
            <a:avLst/>
          </a:prstGeom>
          <a:noFill/>
          <a:ln w="9525">
            <a:noFill/>
            <a:miter lim="800000"/>
            <a:headEnd/>
            <a:tailEnd/>
          </a:ln>
        </p:spPr>
      </p:pic>
      <p:sp>
        <p:nvSpPr>
          <p:cNvPr id="17"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18"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9" name="Title 8"/>
          <p:cNvSpPr>
            <a:spLocks noGrp="1"/>
          </p:cNvSpPr>
          <p:nvPr>
            <p:ph type="title" hasCustomPrompt="1"/>
          </p:nvPr>
        </p:nvSpPr>
        <p:spPr>
          <a:xfrm>
            <a:off x="338328" y="2084380"/>
            <a:ext cx="8558784" cy="677108"/>
          </a:xfrm>
        </p:spPr>
        <p:txBody>
          <a:bodyPr anchor="b" anchorCtr="0"/>
          <a:lstStyle>
            <a:lvl1pPr>
              <a:defRPr sz="4800">
                <a:solidFill>
                  <a:srgbClr val="AB1A86"/>
                </a:solidFill>
              </a:defRPr>
            </a:lvl1pPr>
          </a:lstStyle>
          <a:p>
            <a:r>
              <a:rPr lang="en-US" dirty="0"/>
              <a:t>IBM Presentation Title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1">
    <p:bg>
      <p:bgPr>
        <a:solidFill>
          <a:srgbClr val="00B0DA"/>
        </a:solidFill>
        <a:effectLst/>
      </p:bgPr>
    </p:bg>
    <p:spTree>
      <p:nvGrpSpPr>
        <p:cNvPr id="1" name=""/>
        <p:cNvGrpSpPr/>
        <p:nvPr/>
      </p:nvGrpSpPr>
      <p:grpSpPr>
        <a:xfrm>
          <a:off x="0" y="0"/>
          <a:ext cx="0" cy="0"/>
          <a:chOff x="0" y="0"/>
          <a:chExt cx="0" cy="0"/>
        </a:xfrm>
      </p:grpSpPr>
      <p:pic>
        <p:nvPicPr>
          <p:cNvPr id="10" name="Picture 6" descr="faded-logo-wallpaper"/>
          <p:cNvPicPr>
            <a:picLocks noChangeAspect="1" noChangeArrowheads="1"/>
          </p:cNvPicPr>
          <p:nvPr userDrawn="1"/>
        </p:nvPicPr>
        <p:blipFill>
          <a:blip r:embed="rId2"/>
          <a:srcRect/>
          <a:stretch>
            <a:fillRect/>
          </a:stretch>
        </p:blipFill>
        <p:spPr bwMode="auto">
          <a:xfrm>
            <a:off x="0" y="0"/>
            <a:ext cx="9202738" cy="4217988"/>
          </a:xfrm>
          <a:prstGeom prst="rect">
            <a:avLst/>
          </a:prstGeom>
          <a:noFill/>
          <a:ln w="9525">
            <a:noFill/>
            <a:miter lim="800000"/>
            <a:headEnd/>
            <a:tailEnd/>
          </a:ln>
        </p:spPr>
      </p:pic>
      <p:sp>
        <p:nvSpPr>
          <p:cNvPr id="11"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a:t>Section page</a:t>
            </a:r>
          </a:p>
        </p:txBody>
      </p:sp>
      <p:sp>
        <p:nvSpPr>
          <p:cNvPr id="12"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7" name="Rectangle 3"/>
          <p:cNvSpPr>
            <a:spLocks noGrp="1" noChangeArrowheads="1"/>
          </p:cNvSpPr>
          <p:nvPr>
            <p:ph type="body" idx="1"/>
          </p:nvPr>
        </p:nvSpPr>
        <p:spPr bwMode="auto">
          <a:xfrm>
            <a:off x="328614" y="1370410"/>
            <a:ext cx="8455025" cy="27420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endParaRPr lang="en-US" dirty="0"/>
          </a:p>
          <a:p>
            <a:pPr lvl="4"/>
            <a:endParaRPr lang="en-US" dirty="0"/>
          </a:p>
        </p:txBody>
      </p:sp>
      <p:sp>
        <p:nvSpPr>
          <p:cNvPr id="67597" name="Rectangle 13"/>
          <p:cNvSpPr>
            <a:spLocks noGrp="1" noChangeArrowheads="1"/>
          </p:cNvSpPr>
          <p:nvPr>
            <p:ph type="title"/>
          </p:nvPr>
        </p:nvSpPr>
        <p:spPr bwMode="auto">
          <a:xfrm>
            <a:off x="328613" y="219076"/>
            <a:ext cx="8686800"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a:t>Click to edit Master title style</a:t>
            </a:r>
          </a:p>
        </p:txBody>
      </p:sp>
      <p:sp>
        <p:nvSpPr>
          <p:cNvPr id="67636" name="Rectangle 52"/>
          <p:cNvSpPr>
            <a:spLocks noGrp="1" noChangeArrowheads="1"/>
          </p:cNvSpPr>
          <p:nvPr>
            <p:ph type="sldNum" sz="quarter" idx="4"/>
          </p:nvPr>
        </p:nvSpPr>
        <p:spPr bwMode="auto">
          <a:xfrm>
            <a:off x="328614" y="4893469"/>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100000"/>
              </a:lnSpc>
              <a:defRPr sz="900">
                <a:solidFill>
                  <a:srgbClr val="7F7F7F"/>
                </a:solidFill>
                <a:latin typeface="Arial" pitchFamily="34" charset="0"/>
                <a:cs typeface="Arial" pitchFamily="34" charset="0"/>
              </a:defRPr>
            </a:lvl1pPr>
          </a:lstStyle>
          <a:p>
            <a:fld id="{92EDDE8C-FCD3-47EF-B8D4-5308179AEE2C}" type="slidenum">
              <a:rPr lang="en-US" smtClean="0"/>
              <a:pPr/>
              <a:t>‹#›</a:t>
            </a:fld>
            <a:endParaRPr lang="en-US" dirty="0"/>
          </a:p>
        </p:txBody>
      </p:sp>
      <p:pic>
        <p:nvPicPr>
          <p:cNvPr id="6" name="Picture 53" descr="IBM-logo-50-black"/>
          <p:cNvPicPr>
            <a:picLocks noChangeAspect="1" noChangeArrowheads="1"/>
          </p:cNvPicPr>
          <p:nvPr userDrawn="1"/>
        </p:nvPicPr>
        <p:blipFill>
          <a:blip r:embed="rId29" cstate="print"/>
          <a:srcRect/>
          <a:stretch>
            <a:fillRect/>
          </a:stretch>
        </p:blipFill>
        <p:spPr bwMode="auto">
          <a:xfrm>
            <a:off x="8831263" y="4552950"/>
            <a:ext cx="160337" cy="4318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6" r:id="rId1"/>
    <p:sldLayoutId id="2147483653" r:id="rId2"/>
    <p:sldLayoutId id="2147483676" r:id="rId3"/>
    <p:sldLayoutId id="2147483677" r:id="rId4"/>
    <p:sldLayoutId id="2147483678" r:id="rId5"/>
    <p:sldLayoutId id="2147483679" r:id="rId6"/>
    <p:sldLayoutId id="2147483680" r:id="rId7"/>
    <p:sldLayoutId id="2147483681" r:id="rId8"/>
    <p:sldLayoutId id="2147483695" r:id="rId9"/>
    <p:sldLayoutId id="2147483696" r:id="rId10"/>
    <p:sldLayoutId id="2147483694" r:id="rId11"/>
    <p:sldLayoutId id="2147483686" r:id="rId12"/>
    <p:sldLayoutId id="2147483683" r:id="rId13"/>
    <p:sldLayoutId id="2147483684" r:id="rId14"/>
    <p:sldLayoutId id="2147483685" r:id="rId15"/>
    <p:sldLayoutId id="2147483693" r:id="rId16"/>
    <p:sldLayoutId id="2147483690" r:id="rId17"/>
    <p:sldLayoutId id="2147483691" r:id="rId18"/>
    <p:sldLayoutId id="2147483667" r:id="rId19"/>
    <p:sldLayoutId id="2147483668" r:id="rId20"/>
    <p:sldLayoutId id="2147483669" r:id="rId21"/>
    <p:sldLayoutId id="2147483671" r:id="rId22"/>
    <p:sldLayoutId id="2147483672" r:id="rId23"/>
    <p:sldLayoutId id="2147483673" r:id="rId24"/>
    <p:sldLayoutId id="2147483674" r:id="rId25"/>
    <p:sldLayoutId id="2147483675" r:id="rId26"/>
    <p:sldLayoutId id="2147483697" r:id="rId27"/>
  </p:sldLayoutIdLst>
  <p:hf hdr="0" ftr="0" dt="0"/>
  <p:txStyles>
    <p:title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p:titleStyle>
    <p:body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20.xml"/><Relationship Id="rId1" Type="http://schemas.openxmlformats.org/officeDocument/2006/relationships/vmlDrawing" Target="../drawings/vmlDrawing1.vml"/><Relationship Id="rId6" Type="http://schemas.openxmlformats.org/officeDocument/2006/relationships/image" Target="../media/image19.wmf"/><Relationship Id="rId5" Type="http://schemas.openxmlformats.org/officeDocument/2006/relationships/oleObject" Target="../embeddings/oleObject1.bin"/><Relationship Id="rId4" Type="http://schemas.openxmlformats.org/officeDocument/2006/relationships/image" Target="../media/image2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3.xml"/><Relationship Id="rId1" Type="http://schemas.openxmlformats.org/officeDocument/2006/relationships/vmlDrawing" Target="../drawings/vmlDrawing2.vml"/><Relationship Id="rId4" Type="http://schemas.openxmlformats.org/officeDocument/2006/relationships/image" Target="../media/image30.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G"/><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2.xml.rels><?xml version="1.0" encoding="UTF-8" standalone="yes"?>
<Relationships xmlns="http://schemas.openxmlformats.org/package/2006/relationships"><Relationship Id="rId3" Type="http://schemas.openxmlformats.org/officeDocument/2006/relationships/hyperlink" Target="https://www.boundless.com/chemistry/definition/thermodynamics/" TargetMode="External"/><Relationship Id="rId2" Type="http://schemas.openxmlformats.org/officeDocument/2006/relationships/notesSlide" Target="../notesSlides/notesSlide24.xml"/><Relationship Id="rId1" Type="http://schemas.openxmlformats.org/officeDocument/2006/relationships/slideLayout" Target="../slideLayouts/slideLayout22.xml"/><Relationship Id="rId4" Type="http://schemas.openxmlformats.org/officeDocument/2006/relationships/hyperlink" Target="https://www.boundless.com/chemistry/definition/entropy/"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95.xml.rels><?xml version="1.0" encoding="UTF-8" standalone="yes"?>
<Relationships xmlns="http://schemas.openxmlformats.org/package/2006/relationships"><Relationship Id="rId3" Type="http://schemas.openxmlformats.org/officeDocument/2006/relationships/hyperlink" Target="https://www.ibm.com/developerworks/community/blogs/cgaix?lang=en" TargetMode="External"/><Relationship Id="rId2" Type="http://schemas.openxmlformats.org/officeDocument/2006/relationships/hyperlink" Target="https://www.ibm.com/developerworks/community/blogs/aixpert?lang=en" TargetMode="External"/><Relationship Id="rId1" Type="http://schemas.openxmlformats.org/officeDocument/2006/relationships/slideLayout" Target="../slideLayouts/slideLayout22.xml"/><Relationship Id="rId4" Type="http://schemas.openxmlformats.org/officeDocument/2006/relationships/hyperlink" Target="http://www.ibmsystemsmag.com/aix/administrator/performance/CPU-Threading-Efficiency/"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US" b="1" dirty="0"/>
              <a:t>Power Systems Tools You Can Use - An Overview</a:t>
            </a:r>
            <a:endParaRPr lang="en-US" dirty="0">
              <a:ea typeface="ＭＳ Ｐゴシック" charset="0"/>
            </a:endParaRPr>
          </a:p>
        </p:txBody>
      </p:sp>
      <p:sp>
        <p:nvSpPr>
          <p:cNvPr id="10" name="Text Placeholder 9"/>
          <p:cNvSpPr>
            <a:spLocks noGrp="1"/>
          </p:cNvSpPr>
          <p:nvPr>
            <p:ph type="body" sz="quarter" idx="11"/>
          </p:nvPr>
        </p:nvSpPr>
        <p:spPr>
          <a:xfrm>
            <a:off x="365760" y="3811509"/>
            <a:ext cx="8531352" cy="660904"/>
          </a:xfrm>
        </p:spPr>
        <p:txBody>
          <a:bodyPr/>
          <a:lstStyle/>
          <a:p>
            <a:r>
              <a:rPr lang="en-US" dirty="0">
                <a:solidFill>
                  <a:srgbClr val="808284"/>
                </a:solidFill>
              </a:rPr>
              <a:t>Chip Layton, Senior IT Specialist</a:t>
            </a:r>
          </a:p>
          <a:p>
            <a:r>
              <a:rPr lang="en-US" dirty="0">
                <a:solidFill>
                  <a:srgbClr val="808284"/>
                </a:solidFill>
              </a:rPr>
              <a:t>chipl@us.ibm.com</a:t>
            </a:r>
          </a:p>
          <a:p>
            <a:pPr>
              <a:lnSpc>
                <a:spcPct val="100000"/>
              </a:lnSpc>
            </a:pPr>
            <a:r>
              <a:rPr lang="en-US" dirty="0">
                <a:solidFill>
                  <a:srgbClr val="808284"/>
                </a:solidFill>
              </a:rPr>
              <a:t>July 27, 2017</a:t>
            </a:r>
          </a:p>
          <a:p>
            <a:endParaRPr lang="en-US" dirty="0"/>
          </a:p>
        </p:txBody>
      </p:sp>
      <p:sp>
        <p:nvSpPr>
          <p:cNvPr id="8" name="Title 7"/>
          <p:cNvSpPr>
            <a:spLocks noGrp="1"/>
          </p:cNvSpPr>
          <p:nvPr>
            <p:ph type="title"/>
          </p:nvPr>
        </p:nvSpPr>
        <p:spPr>
          <a:xfrm>
            <a:off x="338328" y="2052616"/>
            <a:ext cx="9043416" cy="609398"/>
          </a:xfrm>
        </p:spPr>
        <p:txBody>
          <a:bodyPr/>
          <a:lstStyle/>
          <a:p>
            <a:r>
              <a:rPr lang="en-US" sz="4400" dirty="0"/>
              <a:t>Georgia IBM Power Users Group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10</a:t>
            </a:fld>
            <a:endParaRPr lang="en-US"/>
          </a:p>
        </p:txBody>
      </p:sp>
      <p:sp>
        <p:nvSpPr>
          <p:cNvPr id="3" name="TextBox 2"/>
          <p:cNvSpPr txBox="1"/>
          <p:nvPr/>
        </p:nvSpPr>
        <p:spPr>
          <a:xfrm>
            <a:off x="154113" y="277403"/>
            <a:ext cx="8044665" cy="4635115"/>
          </a:xfrm>
          <a:prstGeom prst="rect">
            <a:avLst/>
          </a:prstGeom>
          <a:noFill/>
        </p:spPr>
        <p:txBody>
          <a:bodyPr wrap="square" rtlCol="0">
            <a:spAutoFit/>
          </a:bodyPr>
          <a:lstStyle/>
          <a:p>
            <a:r>
              <a:rPr lang="en-US" sz="1400" dirty="0"/>
              <a:t># </a:t>
            </a:r>
            <a:r>
              <a:rPr lang="en-US" sz="1400" dirty="0" err="1"/>
              <a:t>vmstat</a:t>
            </a:r>
            <a:r>
              <a:rPr lang="en-US" sz="1400" dirty="0"/>
              <a:t> 2</a:t>
            </a:r>
          </a:p>
          <a:p>
            <a:endParaRPr lang="en-US" sz="1400" dirty="0"/>
          </a:p>
          <a:p>
            <a:r>
              <a:rPr lang="en-US" sz="1400" dirty="0"/>
              <a:t>System configuration: </a:t>
            </a:r>
            <a:r>
              <a:rPr lang="en-US" sz="1400" dirty="0" err="1"/>
              <a:t>lcpu</a:t>
            </a:r>
            <a:r>
              <a:rPr lang="en-US" sz="1400" dirty="0"/>
              <a:t>=8 mem=4096MB </a:t>
            </a:r>
            <a:r>
              <a:rPr lang="en-US" sz="1400" dirty="0" err="1"/>
              <a:t>ent</a:t>
            </a:r>
            <a:r>
              <a:rPr lang="en-US" sz="1400" dirty="0"/>
              <a:t>=0.50</a:t>
            </a:r>
          </a:p>
          <a:p>
            <a:endParaRPr lang="en-US" sz="1400" dirty="0"/>
          </a:p>
          <a:p>
            <a:r>
              <a:rPr lang="en-US" sz="1400" dirty="0" err="1"/>
              <a:t>kthr</a:t>
            </a:r>
            <a:r>
              <a:rPr lang="en-US" sz="1400" dirty="0"/>
              <a:t>    memory              page              faults              </a:t>
            </a:r>
            <a:r>
              <a:rPr lang="en-US" sz="1400" dirty="0" err="1"/>
              <a:t>cpu</a:t>
            </a:r>
            <a:endParaRPr lang="en-US" sz="1400" dirty="0"/>
          </a:p>
          <a:p>
            <a:r>
              <a:rPr lang="en-US" sz="1400" dirty="0"/>
              <a:t>----- ----------- ------------------------ ------------ -----------------------</a:t>
            </a:r>
          </a:p>
          <a:p>
            <a:r>
              <a:rPr lang="en-US" sz="1400" dirty="0"/>
              <a:t> r  b   </a:t>
            </a:r>
            <a:r>
              <a:rPr lang="en-US" sz="1400" dirty="0" err="1"/>
              <a:t>avm</a:t>
            </a:r>
            <a:r>
              <a:rPr lang="en-US" sz="1400" dirty="0"/>
              <a:t>      </a:t>
            </a:r>
            <a:r>
              <a:rPr lang="en-US" sz="1400" dirty="0" err="1"/>
              <a:t>fre</a:t>
            </a:r>
            <a:r>
              <a:rPr lang="en-US" sz="1400" dirty="0"/>
              <a:t>         re  pi  </a:t>
            </a:r>
            <a:r>
              <a:rPr lang="en-US" sz="1400" dirty="0" err="1"/>
              <a:t>po</a:t>
            </a:r>
            <a:r>
              <a:rPr lang="en-US" sz="1400" dirty="0"/>
              <a:t>  </a:t>
            </a:r>
            <a:r>
              <a:rPr lang="en-US" sz="1400" dirty="0" err="1"/>
              <a:t>fr</a:t>
            </a:r>
            <a:r>
              <a:rPr lang="en-US" sz="1400" dirty="0"/>
              <a:t>   </a:t>
            </a:r>
            <a:r>
              <a:rPr lang="en-US" sz="1400" dirty="0" err="1"/>
              <a:t>sr</a:t>
            </a:r>
            <a:r>
              <a:rPr lang="en-US" sz="1400" dirty="0"/>
              <a:t>  cy  in   </a:t>
            </a:r>
            <a:r>
              <a:rPr lang="en-US" sz="1400" dirty="0" err="1"/>
              <a:t>sy</a:t>
            </a:r>
            <a:r>
              <a:rPr lang="en-US" sz="1400" dirty="0"/>
              <a:t>          </a:t>
            </a:r>
            <a:r>
              <a:rPr lang="en-US" sz="1400" dirty="0" err="1"/>
              <a:t>cs</a:t>
            </a:r>
            <a:r>
              <a:rPr lang="en-US" sz="1400" dirty="0"/>
              <a:t>    us </a:t>
            </a:r>
            <a:r>
              <a:rPr lang="en-US" sz="1400" dirty="0" err="1"/>
              <a:t>sy</a:t>
            </a:r>
            <a:r>
              <a:rPr lang="en-US" sz="1400" dirty="0"/>
              <a:t>  id </a:t>
            </a:r>
            <a:r>
              <a:rPr lang="en-US" sz="1400" dirty="0" err="1"/>
              <a:t>wa</a:t>
            </a:r>
            <a:r>
              <a:rPr lang="en-US" sz="1400" dirty="0"/>
              <a:t>    pc    </a:t>
            </a:r>
            <a:r>
              <a:rPr lang="en-US" sz="1400" dirty="0" err="1"/>
              <a:t>ec</a:t>
            </a:r>
            <a:endParaRPr lang="en-US" sz="1400" dirty="0"/>
          </a:p>
          <a:p>
            <a:r>
              <a:rPr lang="en-US" sz="1400" dirty="0"/>
              <a:t> 7  0 504253 512913   0   0   0   0    0   0 947 150858 8812 35 51 13  0  1.90 380.2</a:t>
            </a:r>
          </a:p>
          <a:p>
            <a:r>
              <a:rPr lang="en-US" sz="1400" dirty="0"/>
              <a:t> 3  0 504140 513022   0   0   0   0    0   0 905 151812 8616 35 51 15  0  1.91 381.6</a:t>
            </a:r>
          </a:p>
          <a:p>
            <a:r>
              <a:rPr lang="en-US" sz="1400" dirty="0"/>
              <a:t> 2  0 504126 513036   0   0   0   0    0   0 896 145561 8479 35 50 15  0  1.88 375.1</a:t>
            </a:r>
          </a:p>
          <a:p>
            <a:r>
              <a:rPr lang="en-US" sz="1400" dirty="0"/>
              <a:t> 2  0 503211 513939   0   0   0   0    0   0 877 141824 8626 35 50 15  0  1.83 366.3</a:t>
            </a:r>
          </a:p>
          <a:p>
            <a:r>
              <a:rPr lang="en-US" sz="1400" dirty="0"/>
              <a:t> 2  0 503088 514058   0   0   0   0    0   0 879 150441 8419 36 52 12  0  1.84 367.8</a:t>
            </a:r>
          </a:p>
          <a:p>
            <a:r>
              <a:rPr lang="en-US" sz="1400" dirty="0"/>
              <a:t> 1  0 504051 513108   0   0   0   0    0   0 890 144569 8616 36 51 13  0  1.82 363.8</a:t>
            </a:r>
          </a:p>
          <a:p>
            <a:r>
              <a:rPr lang="en-US" sz="1400" dirty="0"/>
              <a:t> 1  0 504184 512980   0   0   0   0    0   0 947 157045 9394 36 54 10  0  1.86 371.5</a:t>
            </a:r>
          </a:p>
          <a:p>
            <a:r>
              <a:rPr lang="en-US" sz="1400" dirty="0"/>
              <a:t> 2  0 504212 512951   0   0   0   0    0   0 937 149472 8796 36 52 13  0  1.88 376.6</a:t>
            </a:r>
          </a:p>
          <a:p>
            <a:r>
              <a:rPr lang="en-US" sz="1400" dirty="0"/>
              <a:t> 1  0 504180 512986   0   0   0   0    0   0 930 149719 9256 35 52 13  0  1.89 378.8</a:t>
            </a:r>
          </a:p>
          <a:p>
            <a:r>
              <a:rPr lang="en-US" sz="1400" dirty="0"/>
              <a:t> 9  0 504113 513049   0   0   0   0    0   0 861 147474 8045 35 50 15  0  1.85 370.1</a:t>
            </a:r>
          </a:p>
          <a:p>
            <a:r>
              <a:rPr lang="en-US" sz="1400" dirty="0"/>
              <a:t>19  0 503626 513525   0   0   0   0    0   0 911 147120 8884 36 52 12  0  1.84 367.6</a:t>
            </a:r>
          </a:p>
          <a:p>
            <a:r>
              <a:rPr lang="en-US" sz="1400" dirty="0"/>
              <a:t> 8  0 504549 512603   0   0   0   0    0   0 906 149115 8299 37 53 11  0  1.79 358.9</a:t>
            </a:r>
          </a:p>
          <a:p>
            <a:r>
              <a:rPr lang="en-US" sz="1400" dirty="0"/>
              <a:t>14  0 504072 513086   0   0   0   0    0   0 927 151875 8584 36 52 12  0  1.86 372.1</a:t>
            </a:r>
          </a:p>
          <a:p>
            <a:r>
              <a:rPr lang="en-US" sz="1400" dirty="0"/>
              <a:t>10  0 503037 514107   0   0   0   0    0   0 936 146201 8252 35 51 14  0  1.86 371.8</a:t>
            </a:r>
          </a:p>
          <a:p>
            <a:r>
              <a:rPr lang="en-US" sz="1400" dirty="0"/>
              <a:t>12  0 503444 513703   0   0   0   0    0   0 896 150941 8422 35 51 14  0  1.87 373.2</a:t>
            </a:r>
          </a:p>
          <a:p>
            <a:endParaRPr lang="en-US" dirty="0"/>
          </a:p>
        </p:txBody>
      </p:sp>
      <p:sp>
        <p:nvSpPr>
          <p:cNvPr id="4" name="Rectangle 3"/>
          <p:cNvSpPr/>
          <p:nvPr/>
        </p:nvSpPr>
        <p:spPr bwMode="auto">
          <a:xfrm>
            <a:off x="154113" y="636998"/>
            <a:ext cx="4304871" cy="24658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5" name="Rectangle 4"/>
          <p:cNvSpPr/>
          <p:nvPr/>
        </p:nvSpPr>
        <p:spPr bwMode="auto">
          <a:xfrm>
            <a:off x="4825496" y="1457608"/>
            <a:ext cx="1032095" cy="3060071"/>
          </a:xfrm>
          <a:prstGeom prst="rect">
            <a:avLst/>
          </a:prstGeom>
          <a:no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1911328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vmstat</a:t>
            </a:r>
            <a:r>
              <a:rPr lang="en-US" dirty="0"/>
              <a:t> and memory</a:t>
            </a:r>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a:xfrm>
            <a:off x="338328" y="2152090"/>
            <a:ext cx="8558784" cy="609398"/>
          </a:xfrm>
        </p:spPr>
        <p:txBody>
          <a:bodyPr/>
          <a:lstStyle/>
          <a:p>
            <a:r>
              <a:rPr lang="en-US" sz="4400" dirty="0"/>
              <a:t>Power system tools you can use</a:t>
            </a:r>
          </a:p>
        </p:txBody>
      </p:sp>
    </p:spTree>
    <p:extLst>
      <p:ext uri="{BB962C8B-B14F-4D97-AF65-F5344CB8AC3E}">
        <p14:creationId xmlns:p14="http://schemas.microsoft.com/office/powerpoint/2010/main" val="3114397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12</a:t>
            </a:fld>
            <a:endParaRPr lang="en-US"/>
          </a:p>
        </p:txBody>
      </p:sp>
      <p:sp>
        <p:nvSpPr>
          <p:cNvPr id="3" name="TextBox 2"/>
          <p:cNvSpPr txBox="1"/>
          <p:nvPr/>
        </p:nvSpPr>
        <p:spPr>
          <a:xfrm>
            <a:off x="424813" y="823180"/>
            <a:ext cx="1015663" cy="258532"/>
          </a:xfrm>
          <a:prstGeom prst="rect">
            <a:avLst/>
          </a:prstGeom>
          <a:solidFill>
            <a:srgbClr val="00B0DA"/>
          </a:solidFill>
        </p:spPr>
        <p:txBody>
          <a:bodyPr wrap="square" rtlCol="0" anchor="ctr">
            <a:spAutoFit/>
          </a:bodyPr>
          <a:lstStyle/>
          <a:p>
            <a:pPr algn="ctr"/>
            <a:r>
              <a:rPr lang="en-US" sz="1200" dirty="0"/>
              <a:t>AIX</a:t>
            </a:r>
          </a:p>
        </p:txBody>
      </p:sp>
      <p:sp>
        <p:nvSpPr>
          <p:cNvPr id="4" name="TextBox 3"/>
          <p:cNvSpPr txBox="1"/>
          <p:nvPr/>
        </p:nvSpPr>
        <p:spPr>
          <a:xfrm>
            <a:off x="424814" y="1081674"/>
            <a:ext cx="1015663" cy="2129882"/>
          </a:xfrm>
          <a:prstGeom prst="rect">
            <a:avLst/>
          </a:prstGeom>
          <a:solidFill>
            <a:srgbClr val="FFFF00"/>
          </a:solidFill>
        </p:spPr>
        <p:txBody>
          <a:bodyPr vert="vert270" wrap="square" rtlCol="0" anchor="ctr">
            <a:spAutoFit/>
          </a:bodyPr>
          <a:lstStyle/>
          <a:p>
            <a:pPr algn="ctr"/>
            <a:endParaRPr lang="en-US" sz="1200" dirty="0"/>
          </a:p>
          <a:p>
            <a:pPr algn="ctr"/>
            <a:endParaRPr lang="en-US" sz="1200" dirty="0"/>
          </a:p>
          <a:p>
            <a:pPr algn="ctr"/>
            <a:r>
              <a:rPr lang="en-US" sz="1200" dirty="0"/>
              <a:t>Computational Memory</a:t>
            </a:r>
          </a:p>
          <a:p>
            <a:pPr algn="just"/>
            <a:endParaRPr lang="en-US" sz="1200" dirty="0"/>
          </a:p>
          <a:p>
            <a:pPr algn="just"/>
            <a:endParaRPr lang="en-US" sz="1200" dirty="0"/>
          </a:p>
        </p:txBody>
      </p:sp>
      <p:sp>
        <p:nvSpPr>
          <p:cNvPr id="5" name="TextBox 4"/>
          <p:cNvSpPr txBox="1"/>
          <p:nvPr/>
        </p:nvSpPr>
        <p:spPr>
          <a:xfrm>
            <a:off x="424812" y="3636332"/>
            <a:ext cx="1015663" cy="1215483"/>
          </a:xfrm>
          <a:prstGeom prst="rect">
            <a:avLst/>
          </a:prstGeom>
          <a:solidFill>
            <a:srgbClr val="F19027"/>
          </a:solidFill>
        </p:spPr>
        <p:txBody>
          <a:bodyPr vert="vert270" wrap="square" rtlCol="0">
            <a:spAutoFit/>
          </a:bodyPr>
          <a:lstStyle/>
          <a:p>
            <a:endParaRPr lang="en-US" sz="1200" dirty="0"/>
          </a:p>
          <a:p>
            <a:endParaRPr lang="en-US" sz="1200" dirty="0"/>
          </a:p>
          <a:p>
            <a:pPr algn="ctr"/>
            <a:r>
              <a:rPr lang="en-US" sz="1200" dirty="0"/>
              <a:t>JFS Cache</a:t>
            </a:r>
          </a:p>
          <a:p>
            <a:endParaRPr lang="en-US" sz="1200" dirty="0"/>
          </a:p>
          <a:p>
            <a:endParaRPr lang="en-US" sz="1200" dirty="0"/>
          </a:p>
        </p:txBody>
      </p:sp>
      <p:sp>
        <p:nvSpPr>
          <p:cNvPr id="6" name="TextBox 5"/>
          <p:cNvSpPr txBox="1"/>
          <p:nvPr/>
        </p:nvSpPr>
        <p:spPr>
          <a:xfrm>
            <a:off x="424814" y="3214550"/>
            <a:ext cx="1015663" cy="424732"/>
          </a:xfrm>
          <a:prstGeom prst="rect">
            <a:avLst/>
          </a:prstGeom>
          <a:solidFill>
            <a:srgbClr val="00B050"/>
          </a:solidFill>
        </p:spPr>
        <p:txBody>
          <a:bodyPr wrap="square" rtlCol="0">
            <a:spAutoFit/>
          </a:bodyPr>
          <a:lstStyle/>
          <a:p>
            <a:pPr algn="ctr"/>
            <a:r>
              <a:rPr lang="en-US" sz="1200" dirty="0"/>
              <a:t>Free Memory</a:t>
            </a:r>
          </a:p>
        </p:txBody>
      </p:sp>
      <p:sp>
        <p:nvSpPr>
          <p:cNvPr id="7" name="TextBox 6"/>
          <p:cNvSpPr txBox="1"/>
          <p:nvPr/>
        </p:nvSpPr>
        <p:spPr>
          <a:xfrm>
            <a:off x="2497875" y="1248939"/>
            <a:ext cx="5226111" cy="2696123"/>
          </a:xfrm>
          <a:prstGeom prst="rect">
            <a:avLst/>
          </a:prstGeom>
          <a:noFill/>
        </p:spPr>
        <p:txBody>
          <a:bodyPr wrap="none" rtlCol="0">
            <a:spAutoFit/>
          </a:bodyPr>
          <a:lstStyle/>
          <a:p>
            <a:r>
              <a:rPr lang="en-US" sz="1800" dirty="0"/>
              <a:t>There are four types of memory in every LPAR</a:t>
            </a:r>
          </a:p>
          <a:p>
            <a:endParaRPr lang="en-US" sz="1800" dirty="0"/>
          </a:p>
          <a:p>
            <a:r>
              <a:rPr lang="en-US" sz="1800" dirty="0"/>
              <a:t>AIX – </a:t>
            </a:r>
            <a:r>
              <a:rPr lang="en-US" sz="1600" dirty="0"/>
              <a:t>Memory required by the operating system</a:t>
            </a:r>
          </a:p>
          <a:p>
            <a:endParaRPr lang="en-US" sz="1600" dirty="0"/>
          </a:p>
          <a:p>
            <a:r>
              <a:rPr lang="en-US" sz="1800" dirty="0"/>
              <a:t>Computational – </a:t>
            </a:r>
            <a:r>
              <a:rPr lang="en-US" sz="1600" dirty="0"/>
              <a:t>Memory assigned to user processes</a:t>
            </a:r>
          </a:p>
          <a:p>
            <a:r>
              <a:rPr lang="en-US" sz="1600" dirty="0"/>
              <a:t>	              Including shared memory segments</a:t>
            </a:r>
          </a:p>
          <a:p>
            <a:endParaRPr lang="en-US" sz="1600" dirty="0"/>
          </a:p>
          <a:p>
            <a:r>
              <a:rPr lang="en-US" sz="1800" dirty="0"/>
              <a:t>Free – </a:t>
            </a:r>
            <a:r>
              <a:rPr lang="en-US" sz="1600" dirty="0"/>
              <a:t>Memory pages available for immediate use</a:t>
            </a:r>
          </a:p>
          <a:p>
            <a:endParaRPr lang="en-US" sz="1600" dirty="0"/>
          </a:p>
          <a:p>
            <a:r>
              <a:rPr lang="en-US" sz="1800" dirty="0"/>
              <a:t>JFS Cache – </a:t>
            </a:r>
            <a:r>
              <a:rPr lang="en-US" sz="1600" dirty="0"/>
              <a:t>Memory used to store JFS file data</a:t>
            </a:r>
            <a:endParaRPr lang="en-US" sz="1800" dirty="0"/>
          </a:p>
          <a:p>
            <a:endParaRPr lang="en-US" sz="1600" dirty="0"/>
          </a:p>
        </p:txBody>
      </p:sp>
      <p:sp>
        <p:nvSpPr>
          <p:cNvPr id="9" name="TextBox 8"/>
          <p:cNvSpPr txBox="1"/>
          <p:nvPr/>
        </p:nvSpPr>
        <p:spPr>
          <a:xfrm>
            <a:off x="514024" y="279501"/>
            <a:ext cx="8094718" cy="424732"/>
          </a:xfrm>
          <a:prstGeom prst="rect">
            <a:avLst/>
          </a:prstGeom>
          <a:noFill/>
        </p:spPr>
        <p:txBody>
          <a:bodyPr wrap="square" rtlCol="0">
            <a:spAutoFit/>
          </a:bodyPr>
          <a:lstStyle/>
          <a:p>
            <a:pPr algn="ctr"/>
            <a:r>
              <a:rPr lang="en-US" sz="2400" dirty="0"/>
              <a:t>Basic Memory profile for AIX LPAR</a:t>
            </a:r>
          </a:p>
        </p:txBody>
      </p:sp>
      <p:sp>
        <p:nvSpPr>
          <p:cNvPr id="10" name="TextBox 9"/>
          <p:cNvSpPr txBox="1"/>
          <p:nvPr/>
        </p:nvSpPr>
        <p:spPr>
          <a:xfrm>
            <a:off x="2486724" y="3811250"/>
            <a:ext cx="5642515" cy="1061829"/>
          </a:xfrm>
          <a:prstGeom prst="rect">
            <a:avLst/>
          </a:prstGeom>
          <a:noFill/>
          <a:ln>
            <a:solidFill>
              <a:srgbClr val="010000"/>
            </a:solidFill>
          </a:ln>
        </p:spPr>
        <p:txBody>
          <a:bodyPr wrap="square" rtlCol="0">
            <a:spAutoFit/>
          </a:bodyPr>
          <a:lstStyle/>
          <a:p>
            <a:pPr defTabSz="685800"/>
            <a:r>
              <a:rPr lang="en-US" sz="1400" dirty="0"/>
              <a:t>Free Memory is actually a list of memory pages that are</a:t>
            </a:r>
          </a:p>
          <a:p>
            <a:pPr defTabSz="685800"/>
            <a:r>
              <a:rPr lang="en-US" sz="1400" dirty="0"/>
              <a:t>immediately available for allocation/assignment upon request;</a:t>
            </a:r>
          </a:p>
          <a:p>
            <a:pPr defTabSz="685800"/>
            <a:r>
              <a:rPr lang="en-US" sz="1400" dirty="0"/>
              <a:t>it is not a list of only contiguous pages.  This list is the next</a:t>
            </a:r>
          </a:p>
          <a:p>
            <a:pPr defTabSz="685800"/>
            <a:r>
              <a:rPr lang="en-US" sz="1400" dirty="0"/>
              <a:t>most important memory after Computational Memory.</a:t>
            </a:r>
          </a:p>
          <a:p>
            <a:pPr defTabSz="685800"/>
            <a:r>
              <a:rPr lang="en-US" sz="1400" dirty="0">
                <a:solidFill>
                  <a:schemeClr val="hlink"/>
                </a:solidFill>
              </a:rPr>
              <a:t>Remember:  “Free Memory drives everything.”</a:t>
            </a:r>
          </a:p>
        </p:txBody>
      </p:sp>
      <p:cxnSp>
        <p:nvCxnSpPr>
          <p:cNvPr id="12" name="Straight Arrow Connector 11"/>
          <p:cNvCxnSpPr>
            <a:stCxn id="10" idx="1"/>
            <a:endCxn id="6" idx="3"/>
          </p:cNvCxnSpPr>
          <p:nvPr/>
        </p:nvCxnSpPr>
        <p:spPr bwMode="auto">
          <a:xfrm flipH="1" flipV="1">
            <a:off x="1440477" y="3426916"/>
            <a:ext cx="1046247" cy="915249"/>
          </a:xfrm>
          <a:prstGeom prst="straightConnector1">
            <a:avLst/>
          </a:prstGeom>
          <a:noFill/>
          <a:ln w="9525" cap="flat" cmpd="sng" algn="ctr">
            <a:solidFill>
              <a:srgbClr val="010000"/>
            </a:solidFill>
            <a:prstDash val="solid"/>
            <a:round/>
            <a:headEnd type="none" w="med" len="med"/>
            <a:tailEnd type="triangle"/>
          </a:ln>
          <a:effectLst/>
        </p:spPr>
      </p:cxnSp>
    </p:spTree>
    <p:extLst>
      <p:ext uri="{BB962C8B-B14F-4D97-AF65-F5344CB8AC3E}">
        <p14:creationId xmlns:p14="http://schemas.microsoft.com/office/powerpoint/2010/main" val="1323681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13</a:t>
            </a:fld>
            <a:endParaRPr lang="en-US"/>
          </a:p>
        </p:txBody>
      </p:sp>
      <p:sp>
        <p:nvSpPr>
          <p:cNvPr id="3" name="TextBox 2"/>
          <p:cNvSpPr txBox="1"/>
          <p:nvPr/>
        </p:nvSpPr>
        <p:spPr>
          <a:xfrm>
            <a:off x="154113" y="277403"/>
            <a:ext cx="8044665" cy="4635115"/>
          </a:xfrm>
          <a:prstGeom prst="rect">
            <a:avLst/>
          </a:prstGeom>
          <a:noFill/>
        </p:spPr>
        <p:txBody>
          <a:bodyPr wrap="square" rtlCol="0">
            <a:spAutoFit/>
          </a:bodyPr>
          <a:lstStyle/>
          <a:p>
            <a:r>
              <a:rPr lang="en-US" sz="1400" dirty="0"/>
              <a:t># </a:t>
            </a:r>
            <a:r>
              <a:rPr lang="en-US" sz="1400" dirty="0" err="1"/>
              <a:t>vmstat</a:t>
            </a:r>
            <a:r>
              <a:rPr lang="en-US" sz="1400" dirty="0"/>
              <a:t> 2</a:t>
            </a:r>
          </a:p>
          <a:p>
            <a:endParaRPr lang="en-US" sz="1400" dirty="0"/>
          </a:p>
          <a:p>
            <a:r>
              <a:rPr lang="en-US" sz="1400" dirty="0"/>
              <a:t>System configuration: </a:t>
            </a:r>
            <a:r>
              <a:rPr lang="en-US" sz="1400" dirty="0" err="1"/>
              <a:t>lcpu</a:t>
            </a:r>
            <a:r>
              <a:rPr lang="en-US" sz="1400" dirty="0"/>
              <a:t>=8 mem=4096MB </a:t>
            </a:r>
            <a:r>
              <a:rPr lang="en-US" sz="1400" dirty="0" err="1"/>
              <a:t>ent</a:t>
            </a:r>
            <a:r>
              <a:rPr lang="en-US" sz="1400" dirty="0"/>
              <a:t>=0.50</a:t>
            </a:r>
          </a:p>
          <a:p>
            <a:endParaRPr lang="en-US" sz="1400" dirty="0"/>
          </a:p>
          <a:p>
            <a:r>
              <a:rPr lang="en-US" sz="1400" dirty="0" err="1"/>
              <a:t>kthr</a:t>
            </a:r>
            <a:r>
              <a:rPr lang="en-US" sz="1400" dirty="0"/>
              <a:t>    memory              page              faults              </a:t>
            </a:r>
            <a:r>
              <a:rPr lang="en-US" sz="1400" dirty="0" err="1"/>
              <a:t>cpu</a:t>
            </a:r>
            <a:endParaRPr lang="en-US" sz="1400" dirty="0"/>
          </a:p>
          <a:p>
            <a:r>
              <a:rPr lang="en-US" sz="1400" dirty="0"/>
              <a:t>----- ----------- ------------------------ ------------ -----------------------</a:t>
            </a:r>
          </a:p>
          <a:p>
            <a:r>
              <a:rPr lang="en-US" sz="1400" dirty="0"/>
              <a:t> r  b   </a:t>
            </a:r>
            <a:r>
              <a:rPr lang="en-US" sz="1400" dirty="0" err="1"/>
              <a:t>avm</a:t>
            </a:r>
            <a:r>
              <a:rPr lang="en-US" sz="1400" dirty="0"/>
              <a:t>      </a:t>
            </a:r>
            <a:r>
              <a:rPr lang="en-US" sz="1400" dirty="0" err="1"/>
              <a:t>fre</a:t>
            </a:r>
            <a:r>
              <a:rPr lang="en-US" sz="1400" dirty="0"/>
              <a:t>         re  pi  </a:t>
            </a:r>
            <a:r>
              <a:rPr lang="en-US" sz="1400" dirty="0" err="1"/>
              <a:t>po</a:t>
            </a:r>
            <a:r>
              <a:rPr lang="en-US" sz="1400" dirty="0"/>
              <a:t>  </a:t>
            </a:r>
            <a:r>
              <a:rPr lang="en-US" sz="1400" dirty="0" err="1"/>
              <a:t>fr</a:t>
            </a:r>
            <a:r>
              <a:rPr lang="en-US" sz="1400" dirty="0"/>
              <a:t>   </a:t>
            </a:r>
            <a:r>
              <a:rPr lang="en-US" sz="1400" dirty="0" err="1"/>
              <a:t>sr</a:t>
            </a:r>
            <a:r>
              <a:rPr lang="en-US" sz="1400" dirty="0"/>
              <a:t>  cy  in   </a:t>
            </a:r>
            <a:r>
              <a:rPr lang="en-US" sz="1400" dirty="0" err="1"/>
              <a:t>sy</a:t>
            </a:r>
            <a:r>
              <a:rPr lang="en-US" sz="1400" dirty="0"/>
              <a:t>          </a:t>
            </a:r>
            <a:r>
              <a:rPr lang="en-US" sz="1400" dirty="0" err="1"/>
              <a:t>cs</a:t>
            </a:r>
            <a:r>
              <a:rPr lang="en-US" sz="1400" dirty="0"/>
              <a:t>    us </a:t>
            </a:r>
            <a:r>
              <a:rPr lang="en-US" sz="1400" dirty="0" err="1"/>
              <a:t>sy</a:t>
            </a:r>
            <a:r>
              <a:rPr lang="en-US" sz="1400" dirty="0"/>
              <a:t>  id </a:t>
            </a:r>
            <a:r>
              <a:rPr lang="en-US" sz="1400" dirty="0" err="1"/>
              <a:t>wa</a:t>
            </a:r>
            <a:r>
              <a:rPr lang="en-US" sz="1400" dirty="0"/>
              <a:t>    pc    </a:t>
            </a:r>
            <a:r>
              <a:rPr lang="en-US" sz="1400" dirty="0" err="1"/>
              <a:t>ec</a:t>
            </a:r>
            <a:endParaRPr lang="en-US" sz="1400" dirty="0"/>
          </a:p>
          <a:p>
            <a:r>
              <a:rPr lang="en-US" sz="1400" dirty="0"/>
              <a:t> 7  0 504253 512913   0   0   0   0    0   0 947 150858 8812 35 51 13  0  1.90 380.2</a:t>
            </a:r>
          </a:p>
          <a:p>
            <a:r>
              <a:rPr lang="en-US" sz="1400" dirty="0"/>
              <a:t> 3  0 504140 513022   0   0   0   0    0   0 905 151812 8616 35 51 15  0  1.91 381.6</a:t>
            </a:r>
          </a:p>
          <a:p>
            <a:r>
              <a:rPr lang="en-US" sz="1400" dirty="0"/>
              <a:t> 2  0 504126 513036   0   0   0   0    0   0 896 145561 8479 35 50 15  0  1.88 375.1</a:t>
            </a:r>
          </a:p>
          <a:p>
            <a:r>
              <a:rPr lang="en-US" sz="1400" dirty="0"/>
              <a:t> 2  0 503211 513939   0   0   0   0    0   0 877 141824 8626 35 50 15  0  1.83 366.3</a:t>
            </a:r>
          </a:p>
          <a:p>
            <a:r>
              <a:rPr lang="en-US" sz="1400" dirty="0"/>
              <a:t> 2  0 503088 514058   0   0   0   0    0   0 879 150441 8419 36 52 12  0  1.84 367.8</a:t>
            </a:r>
          </a:p>
          <a:p>
            <a:r>
              <a:rPr lang="en-US" sz="1400" dirty="0"/>
              <a:t> 1  0 504051 513108   0   0   0   0    0   0 890 144569 8616 36 51 13  0  1.82 363.8</a:t>
            </a:r>
          </a:p>
          <a:p>
            <a:r>
              <a:rPr lang="en-US" sz="1400" dirty="0"/>
              <a:t> 1  0 504184 512980   0   0   0   0    0   0 947 157045 9394 36 54 10  0  1.86 371.5</a:t>
            </a:r>
          </a:p>
          <a:p>
            <a:r>
              <a:rPr lang="en-US" sz="1400" dirty="0"/>
              <a:t> 2  0 504212 512951   0   0   0   0    0   0 937 149472 8796 36 52 13  0  1.88 376.6</a:t>
            </a:r>
          </a:p>
          <a:p>
            <a:r>
              <a:rPr lang="en-US" sz="1400" dirty="0"/>
              <a:t> 1  0 504180 512986   0   0   0   0    0   0 930 149719 9256 35 52 13  0  1.89 378.8</a:t>
            </a:r>
          </a:p>
          <a:p>
            <a:r>
              <a:rPr lang="en-US" sz="1400" dirty="0"/>
              <a:t> 9  0 504113 513049   0   0   0   0    0   0 861 147474 8045 35 50 15  0  1.85 370.1</a:t>
            </a:r>
          </a:p>
          <a:p>
            <a:r>
              <a:rPr lang="en-US" sz="1400" dirty="0"/>
              <a:t>19  0 503626 513525   0   0   0   0    0   0 911 147120 8884 36 52 12  0  1.84 367.6</a:t>
            </a:r>
          </a:p>
          <a:p>
            <a:r>
              <a:rPr lang="en-US" sz="1400" dirty="0"/>
              <a:t> 8  0 504549 512603   0   0   0   0    0   0 906 149115 8299 37 53 11  0  1.79 358.9</a:t>
            </a:r>
          </a:p>
          <a:p>
            <a:r>
              <a:rPr lang="en-US" sz="1400" dirty="0"/>
              <a:t>14  0 504072 513086   0   0   0   0    0   0 927 151875 8584 36 52 12  0  1.86 372.1</a:t>
            </a:r>
          </a:p>
          <a:p>
            <a:r>
              <a:rPr lang="en-US" sz="1400" dirty="0"/>
              <a:t>10  0 503037 514107   0   0   0   0    0   0 936 146201 8252 35 51 14  0  1.86 371.8</a:t>
            </a:r>
          </a:p>
          <a:p>
            <a:r>
              <a:rPr lang="en-US" sz="1400" dirty="0"/>
              <a:t>12  0 503444 513703   0   0   0   0    0   0 896 150941 8422 35 51 14  0  1.87 373.2</a:t>
            </a:r>
          </a:p>
          <a:p>
            <a:endParaRPr lang="en-US" dirty="0"/>
          </a:p>
        </p:txBody>
      </p:sp>
      <p:sp>
        <p:nvSpPr>
          <p:cNvPr id="4" name="Rectangle 3"/>
          <p:cNvSpPr/>
          <p:nvPr/>
        </p:nvSpPr>
        <p:spPr bwMode="auto">
          <a:xfrm>
            <a:off x="154113" y="636998"/>
            <a:ext cx="4304871" cy="24658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6" name="Rectangle 5"/>
          <p:cNvSpPr/>
          <p:nvPr/>
        </p:nvSpPr>
        <p:spPr bwMode="auto">
          <a:xfrm>
            <a:off x="1260086" y="1427356"/>
            <a:ext cx="713679" cy="3066585"/>
          </a:xfrm>
          <a:prstGeom prst="rect">
            <a:avLst/>
          </a:prstGeom>
          <a:no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174883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14</a:t>
            </a:fld>
            <a:endParaRPr lang="en-US"/>
          </a:p>
        </p:txBody>
      </p:sp>
      <p:sp>
        <p:nvSpPr>
          <p:cNvPr id="3" name="TextBox 2"/>
          <p:cNvSpPr txBox="1"/>
          <p:nvPr/>
        </p:nvSpPr>
        <p:spPr>
          <a:xfrm>
            <a:off x="154113" y="295509"/>
            <a:ext cx="8044665" cy="4635115"/>
          </a:xfrm>
          <a:prstGeom prst="rect">
            <a:avLst/>
          </a:prstGeom>
          <a:noFill/>
        </p:spPr>
        <p:txBody>
          <a:bodyPr wrap="square" rtlCol="0">
            <a:spAutoFit/>
          </a:bodyPr>
          <a:lstStyle/>
          <a:p>
            <a:r>
              <a:rPr lang="en-US" sz="1400" dirty="0"/>
              <a:t># </a:t>
            </a:r>
            <a:r>
              <a:rPr lang="en-US" sz="1400" dirty="0" err="1"/>
              <a:t>vmstat</a:t>
            </a:r>
            <a:r>
              <a:rPr lang="en-US" sz="1400" dirty="0"/>
              <a:t> 2</a:t>
            </a:r>
          </a:p>
          <a:p>
            <a:endParaRPr lang="en-US" sz="1400" dirty="0"/>
          </a:p>
          <a:p>
            <a:r>
              <a:rPr lang="en-US" sz="1400" dirty="0"/>
              <a:t>System configuration: </a:t>
            </a:r>
            <a:r>
              <a:rPr lang="en-US" sz="1400" dirty="0" err="1"/>
              <a:t>lcpu</a:t>
            </a:r>
            <a:r>
              <a:rPr lang="en-US" sz="1400" dirty="0"/>
              <a:t>=8 mem=4096MB </a:t>
            </a:r>
            <a:r>
              <a:rPr lang="en-US" sz="1400" dirty="0" err="1"/>
              <a:t>ent</a:t>
            </a:r>
            <a:r>
              <a:rPr lang="en-US" sz="1400" dirty="0"/>
              <a:t>=0.50</a:t>
            </a:r>
          </a:p>
          <a:p>
            <a:endParaRPr lang="en-US" sz="1400" dirty="0"/>
          </a:p>
          <a:p>
            <a:r>
              <a:rPr lang="en-US" sz="1400" dirty="0" err="1"/>
              <a:t>kthr</a:t>
            </a:r>
            <a:r>
              <a:rPr lang="en-US" sz="1400" dirty="0"/>
              <a:t>    memory              page              faults              </a:t>
            </a:r>
            <a:r>
              <a:rPr lang="en-US" sz="1400" dirty="0" err="1"/>
              <a:t>cpu</a:t>
            </a:r>
            <a:endParaRPr lang="en-US" sz="1400" dirty="0"/>
          </a:p>
          <a:p>
            <a:r>
              <a:rPr lang="en-US" sz="1400" dirty="0"/>
              <a:t>----- ----------- ------------------------ ------------ -----------------------</a:t>
            </a:r>
          </a:p>
          <a:p>
            <a:r>
              <a:rPr lang="en-US" sz="1400" dirty="0"/>
              <a:t> r  b   </a:t>
            </a:r>
            <a:r>
              <a:rPr lang="en-US" sz="1400" dirty="0" err="1"/>
              <a:t>avm</a:t>
            </a:r>
            <a:r>
              <a:rPr lang="en-US" sz="1400" dirty="0"/>
              <a:t>      </a:t>
            </a:r>
            <a:r>
              <a:rPr lang="en-US" sz="1400" dirty="0" err="1"/>
              <a:t>fre</a:t>
            </a:r>
            <a:r>
              <a:rPr lang="en-US" sz="1400" dirty="0"/>
              <a:t>         re  pi  </a:t>
            </a:r>
            <a:r>
              <a:rPr lang="en-US" sz="1400" dirty="0" err="1"/>
              <a:t>po</a:t>
            </a:r>
            <a:r>
              <a:rPr lang="en-US" sz="1400" dirty="0"/>
              <a:t>  </a:t>
            </a:r>
            <a:r>
              <a:rPr lang="en-US" sz="1400" dirty="0" err="1"/>
              <a:t>fr</a:t>
            </a:r>
            <a:r>
              <a:rPr lang="en-US" sz="1400" dirty="0"/>
              <a:t>   </a:t>
            </a:r>
            <a:r>
              <a:rPr lang="en-US" sz="1400" dirty="0" err="1"/>
              <a:t>sr</a:t>
            </a:r>
            <a:r>
              <a:rPr lang="en-US" sz="1400" dirty="0"/>
              <a:t>  cy  in   </a:t>
            </a:r>
            <a:r>
              <a:rPr lang="en-US" sz="1400" dirty="0" err="1"/>
              <a:t>sy</a:t>
            </a:r>
            <a:r>
              <a:rPr lang="en-US" sz="1400" dirty="0"/>
              <a:t>          </a:t>
            </a:r>
            <a:r>
              <a:rPr lang="en-US" sz="1400" dirty="0" err="1"/>
              <a:t>cs</a:t>
            </a:r>
            <a:r>
              <a:rPr lang="en-US" sz="1400" dirty="0"/>
              <a:t>    us </a:t>
            </a:r>
            <a:r>
              <a:rPr lang="en-US" sz="1400" dirty="0" err="1"/>
              <a:t>sy</a:t>
            </a:r>
            <a:r>
              <a:rPr lang="en-US" sz="1400" dirty="0"/>
              <a:t>  id </a:t>
            </a:r>
            <a:r>
              <a:rPr lang="en-US" sz="1400" dirty="0" err="1"/>
              <a:t>wa</a:t>
            </a:r>
            <a:r>
              <a:rPr lang="en-US" sz="1400" dirty="0"/>
              <a:t>    pc    </a:t>
            </a:r>
            <a:r>
              <a:rPr lang="en-US" sz="1400" dirty="0" err="1"/>
              <a:t>ec</a:t>
            </a:r>
            <a:endParaRPr lang="en-US" sz="1400" dirty="0"/>
          </a:p>
          <a:p>
            <a:r>
              <a:rPr lang="en-US" sz="1400" dirty="0"/>
              <a:t> 7  0 504253 512913   0   0   0   0    0   0 947 150858 8812 35 51 13  0  1.90 380.2</a:t>
            </a:r>
          </a:p>
          <a:p>
            <a:r>
              <a:rPr lang="en-US" sz="1400" dirty="0"/>
              <a:t> 3  0 504140 513022   0   0   0   0    0   0 905 151812 8616 35 51 15  0  1.91 381.6</a:t>
            </a:r>
          </a:p>
          <a:p>
            <a:r>
              <a:rPr lang="en-US" sz="1400" dirty="0"/>
              <a:t> 2  0 504126 513036   0   0   0   0    0   0 896 145561 8479 35 50 15  0  1.88 375.1</a:t>
            </a:r>
          </a:p>
          <a:p>
            <a:r>
              <a:rPr lang="en-US" sz="1400" dirty="0"/>
              <a:t> 2  0 503211 513939   0   0   0   0    0   0 877 141824 8626 35 50 15  0  1.83 366.3</a:t>
            </a:r>
          </a:p>
          <a:p>
            <a:r>
              <a:rPr lang="en-US" sz="1400" dirty="0"/>
              <a:t> 2  0 503088 514058   0   0   0   0    0   0 879 150441 8419 36 52 12  0  1.84 367.8</a:t>
            </a:r>
          </a:p>
          <a:p>
            <a:r>
              <a:rPr lang="en-US" sz="1400" dirty="0"/>
              <a:t> 1  0 504051 513108   0   0   0   0    0   0 890 144569 8616 36 51 13  0  1.82 363.8</a:t>
            </a:r>
          </a:p>
          <a:p>
            <a:r>
              <a:rPr lang="en-US" sz="1400" dirty="0"/>
              <a:t> 1  0 504184 512980   0   0   0   0    0   0 947 157045 9394 36 54 10  0  1.86 371.5</a:t>
            </a:r>
          </a:p>
          <a:p>
            <a:r>
              <a:rPr lang="en-US" sz="1400" dirty="0"/>
              <a:t> 2  0 504212 512951   0   0   0   0    0   0 937 149472 8796 36 52 13  0  1.88 376.6</a:t>
            </a:r>
          </a:p>
          <a:p>
            <a:r>
              <a:rPr lang="en-US" sz="1400" dirty="0"/>
              <a:t> 1  0 504180 512986   0   0   0   0    0   0 930 149719 9256 35 52 13  0  1.89 378.8</a:t>
            </a:r>
          </a:p>
          <a:p>
            <a:r>
              <a:rPr lang="en-US" sz="1400" dirty="0"/>
              <a:t> 9  0 504113 513049   0   0   0   0    0   0 861 147474 8045 35 50 15  0  1.85 370.1</a:t>
            </a:r>
          </a:p>
          <a:p>
            <a:r>
              <a:rPr lang="en-US" sz="1400" dirty="0"/>
              <a:t>19  0 503626 513525   0   0   0   0    0   0 911 147120 8884 36 52 12  0  1.84 367.6</a:t>
            </a:r>
          </a:p>
          <a:p>
            <a:r>
              <a:rPr lang="en-US" sz="1400" dirty="0"/>
              <a:t> 8  0 504549 512603   0   0   0   0    0   0 906 149115 8299 37 53 11  0  1.79 358.9</a:t>
            </a:r>
          </a:p>
          <a:p>
            <a:r>
              <a:rPr lang="en-US" sz="1400" dirty="0"/>
              <a:t>14  0 504072 513086   0   0   0   0    0   0 927 151875 8584 36 52 12  0  1.86 372.1</a:t>
            </a:r>
          </a:p>
          <a:p>
            <a:r>
              <a:rPr lang="en-US" sz="1400" dirty="0"/>
              <a:t>10  0 503037 514107   0   0   0   0    0   0 936 146201 8252 35 51 14  0  1.86 371.8</a:t>
            </a:r>
          </a:p>
          <a:p>
            <a:r>
              <a:rPr lang="en-US" sz="1400" dirty="0"/>
              <a:t>12  0 503444 513703   0   0   0   0    0   0 896 150941 8422 35 51 14  0  1.87 373.2</a:t>
            </a:r>
          </a:p>
          <a:p>
            <a:endParaRPr lang="en-US" dirty="0"/>
          </a:p>
        </p:txBody>
      </p:sp>
      <p:sp>
        <p:nvSpPr>
          <p:cNvPr id="4" name="Rectangle 3"/>
          <p:cNvSpPr/>
          <p:nvPr/>
        </p:nvSpPr>
        <p:spPr bwMode="auto">
          <a:xfrm>
            <a:off x="154113" y="636998"/>
            <a:ext cx="4304871" cy="24658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5" name="Rectangle 4"/>
          <p:cNvSpPr/>
          <p:nvPr/>
        </p:nvSpPr>
        <p:spPr bwMode="auto">
          <a:xfrm>
            <a:off x="2709746" y="1438507"/>
            <a:ext cx="602166" cy="3166947"/>
          </a:xfrm>
          <a:prstGeom prst="rect">
            <a:avLst/>
          </a:prstGeom>
          <a:no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849364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15</a:t>
            </a:fld>
            <a:endParaRPr lang="en-US"/>
          </a:p>
        </p:txBody>
      </p:sp>
      <p:sp>
        <p:nvSpPr>
          <p:cNvPr id="3" name="TextBox 2"/>
          <p:cNvSpPr txBox="1"/>
          <p:nvPr/>
        </p:nvSpPr>
        <p:spPr>
          <a:xfrm>
            <a:off x="154113" y="277403"/>
            <a:ext cx="8044665" cy="4635115"/>
          </a:xfrm>
          <a:prstGeom prst="rect">
            <a:avLst/>
          </a:prstGeom>
          <a:noFill/>
        </p:spPr>
        <p:txBody>
          <a:bodyPr wrap="square" rtlCol="0">
            <a:spAutoFit/>
          </a:bodyPr>
          <a:lstStyle/>
          <a:p>
            <a:r>
              <a:rPr lang="en-US" sz="1400" dirty="0"/>
              <a:t># </a:t>
            </a:r>
            <a:r>
              <a:rPr lang="en-US" sz="1400" dirty="0" err="1"/>
              <a:t>vmstat</a:t>
            </a:r>
            <a:r>
              <a:rPr lang="en-US" sz="1400" dirty="0"/>
              <a:t> 2</a:t>
            </a:r>
          </a:p>
          <a:p>
            <a:endParaRPr lang="en-US" sz="1400" dirty="0"/>
          </a:p>
          <a:p>
            <a:r>
              <a:rPr lang="en-US" sz="1400" dirty="0"/>
              <a:t>System configuration: </a:t>
            </a:r>
            <a:r>
              <a:rPr lang="en-US" sz="1400" dirty="0" err="1"/>
              <a:t>lcpu</a:t>
            </a:r>
            <a:r>
              <a:rPr lang="en-US" sz="1400" dirty="0"/>
              <a:t>=8 mem=4096MB </a:t>
            </a:r>
            <a:r>
              <a:rPr lang="en-US" sz="1400" dirty="0" err="1"/>
              <a:t>ent</a:t>
            </a:r>
            <a:r>
              <a:rPr lang="en-US" sz="1400" dirty="0"/>
              <a:t>=0.50</a:t>
            </a:r>
          </a:p>
          <a:p>
            <a:endParaRPr lang="en-US" sz="1400" dirty="0"/>
          </a:p>
          <a:p>
            <a:r>
              <a:rPr lang="en-US" sz="1400" dirty="0" err="1"/>
              <a:t>kthr</a:t>
            </a:r>
            <a:r>
              <a:rPr lang="en-US" sz="1400" dirty="0"/>
              <a:t>    memory              page              faults              </a:t>
            </a:r>
            <a:r>
              <a:rPr lang="en-US" sz="1400" dirty="0" err="1"/>
              <a:t>cpu</a:t>
            </a:r>
            <a:endParaRPr lang="en-US" sz="1400" dirty="0"/>
          </a:p>
          <a:p>
            <a:r>
              <a:rPr lang="en-US" sz="1400" dirty="0"/>
              <a:t>----- ----------- ------------------------ ------------ -----------------------</a:t>
            </a:r>
          </a:p>
          <a:p>
            <a:r>
              <a:rPr lang="en-US" sz="1400" dirty="0"/>
              <a:t> r  b   </a:t>
            </a:r>
            <a:r>
              <a:rPr lang="en-US" sz="1400" dirty="0" err="1"/>
              <a:t>avm</a:t>
            </a:r>
            <a:r>
              <a:rPr lang="en-US" sz="1400" dirty="0"/>
              <a:t>      </a:t>
            </a:r>
            <a:r>
              <a:rPr lang="en-US" sz="1400" dirty="0" err="1"/>
              <a:t>fre</a:t>
            </a:r>
            <a:r>
              <a:rPr lang="en-US" sz="1400" dirty="0"/>
              <a:t>         re  pi  </a:t>
            </a:r>
            <a:r>
              <a:rPr lang="en-US" sz="1400" dirty="0" err="1"/>
              <a:t>po</a:t>
            </a:r>
            <a:r>
              <a:rPr lang="en-US" sz="1400" dirty="0"/>
              <a:t>  </a:t>
            </a:r>
            <a:r>
              <a:rPr lang="en-US" sz="1400" dirty="0" err="1"/>
              <a:t>fr</a:t>
            </a:r>
            <a:r>
              <a:rPr lang="en-US" sz="1400" dirty="0"/>
              <a:t>   </a:t>
            </a:r>
            <a:r>
              <a:rPr lang="en-US" sz="1400" dirty="0" err="1"/>
              <a:t>sr</a:t>
            </a:r>
            <a:r>
              <a:rPr lang="en-US" sz="1400" dirty="0"/>
              <a:t>  cy  in   </a:t>
            </a:r>
            <a:r>
              <a:rPr lang="en-US" sz="1400" dirty="0" err="1"/>
              <a:t>sy</a:t>
            </a:r>
            <a:r>
              <a:rPr lang="en-US" sz="1400" dirty="0"/>
              <a:t>          </a:t>
            </a:r>
            <a:r>
              <a:rPr lang="en-US" sz="1400" dirty="0" err="1"/>
              <a:t>cs</a:t>
            </a:r>
            <a:r>
              <a:rPr lang="en-US" sz="1400" dirty="0"/>
              <a:t>    us </a:t>
            </a:r>
            <a:r>
              <a:rPr lang="en-US" sz="1400" dirty="0" err="1"/>
              <a:t>sy</a:t>
            </a:r>
            <a:r>
              <a:rPr lang="en-US" sz="1400" dirty="0"/>
              <a:t>  id </a:t>
            </a:r>
            <a:r>
              <a:rPr lang="en-US" sz="1400" dirty="0" err="1"/>
              <a:t>wa</a:t>
            </a:r>
            <a:r>
              <a:rPr lang="en-US" sz="1400" dirty="0"/>
              <a:t>    pc    </a:t>
            </a:r>
            <a:r>
              <a:rPr lang="en-US" sz="1400" dirty="0" err="1"/>
              <a:t>ec</a:t>
            </a:r>
            <a:endParaRPr lang="en-US" sz="1400" dirty="0"/>
          </a:p>
          <a:p>
            <a:r>
              <a:rPr lang="en-US" sz="1400" dirty="0"/>
              <a:t> 7  0 504253 512913   0   0   0   0    0   0 947 150858 8812 35 51 13  0  1.90 380.2</a:t>
            </a:r>
          </a:p>
          <a:p>
            <a:r>
              <a:rPr lang="en-US" sz="1400" dirty="0"/>
              <a:t> 3  0 504140 513022   0   0   0   0    0   0 905 151812 8616 35 51 15  0  1.91 381.6</a:t>
            </a:r>
          </a:p>
          <a:p>
            <a:r>
              <a:rPr lang="en-US" sz="1400" dirty="0"/>
              <a:t> 2  0 504126 513036   0   0   0   0    0   0 896 145561 8479 35 50 15  0  1.88 375.1</a:t>
            </a:r>
          </a:p>
          <a:p>
            <a:r>
              <a:rPr lang="en-US" sz="1400" dirty="0"/>
              <a:t> 2  0 503211 513939   0   0   0   0    0   0 877 141824 8626 35 50 15  0  1.83 366.3</a:t>
            </a:r>
          </a:p>
          <a:p>
            <a:r>
              <a:rPr lang="en-US" sz="1400" dirty="0"/>
              <a:t> 2  0 503088 514058   0   0   0   0    0   0 879 150441 8419 36 52 12  0  1.84 367.8</a:t>
            </a:r>
          </a:p>
          <a:p>
            <a:r>
              <a:rPr lang="en-US" sz="1400" dirty="0"/>
              <a:t> 1  0 504051 513108   0   0   0   0    0   0 890 144569 8616 36 51 13  0  1.82 363.8</a:t>
            </a:r>
          </a:p>
          <a:p>
            <a:r>
              <a:rPr lang="en-US" sz="1400" dirty="0"/>
              <a:t> 1  0 504184 512980   0   0   0   0    0   0 947 157045 9394 36 54 10  0  1.86 371.5</a:t>
            </a:r>
          </a:p>
          <a:p>
            <a:r>
              <a:rPr lang="en-US" sz="1400" dirty="0"/>
              <a:t> 2  0 504212 512951   0   0   0   0    0   0 937 149472 8796 36 52 13  0  1.88 376.6</a:t>
            </a:r>
          </a:p>
          <a:p>
            <a:r>
              <a:rPr lang="en-US" sz="1400" dirty="0"/>
              <a:t> 1  0 504180 512986   0   0   0   0    0   0 930 149719 9256 35 52 13  0  1.89 378.8</a:t>
            </a:r>
          </a:p>
          <a:p>
            <a:r>
              <a:rPr lang="en-US" sz="1400" dirty="0"/>
              <a:t> 9  0 504113 513049   0   0   0   0    0   0 861 147474 8045 35 50 15  0  1.85 370.1</a:t>
            </a:r>
          </a:p>
          <a:p>
            <a:r>
              <a:rPr lang="en-US" sz="1400" dirty="0"/>
              <a:t>19  0 503626 513525   0   0   0   0    0   0 911 147120 8884 36 52 12  0  1.84 367.6</a:t>
            </a:r>
          </a:p>
          <a:p>
            <a:r>
              <a:rPr lang="en-US" sz="1400" dirty="0"/>
              <a:t> 8  0 504549 512603   0   0   0   0    0   0 906 149115 8299 37 53 11  0  1.79 358.9</a:t>
            </a:r>
          </a:p>
          <a:p>
            <a:r>
              <a:rPr lang="en-US" sz="1400" dirty="0"/>
              <a:t>14  0 504072 513086   0   0   0   0    0   0 927 151875 8584 36 52 12  0  1.86 372.1</a:t>
            </a:r>
          </a:p>
          <a:p>
            <a:r>
              <a:rPr lang="en-US" sz="1400" dirty="0"/>
              <a:t>10  0 503037 514107   0   0   0   0    0   0 936 146201 8252 35 51 14  0  1.86 371.8</a:t>
            </a:r>
          </a:p>
          <a:p>
            <a:r>
              <a:rPr lang="en-US" sz="1400" dirty="0"/>
              <a:t>12  0 503444 513703   0   0   0   0    0   0 896 150941 8422 35 51 14  0  1.87 373.2</a:t>
            </a:r>
          </a:p>
          <a:p>
            <a:endParaRPr lang="en-US" dirty="0"/>
          </a:p>
        </p:txBody>
      </p:sp>
      <p:sp>
        <p:nvSpPr>
          <p:cNvPr id="4" name="Rectangle 3"/>
          <p:cNvSpPr/>
          <p:nvPr/>
        </p:nvSpPr>
        <p:spPr bwMode="auto">
          <a:xfrm>
            <a:off x="154113" y="636998"/>
            <a:ext cx="4304871" cy="24658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5" name="Rectangle 4"/>
          <p:cNvSpPr/>
          <p:nvPr/>
        </p:nvSpPr>
        <p:spPr bwMode="auto">
          <a:xfrm>
            <a:off x="2207941" y="1438506"/>
            <a:ext cx="490654" cy="3100039"/>
          </a:xfrm>
          <a:prstGeom prst="rect">
            <a:avLst/>
          </a:prstGeom>
          <a:no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4245912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vmstat</a:t>
            </a:r>
            <a:r>
              <a:rPr lang="en-US" dirty="0"/>
              <a:t> and I/O</a:t>
            </a:r>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a:xfrm>
            <a:off x="338328" y="2152090"/>
            <a:ext cx="8558784" cy="609398"/>
          </a:xfrm>
        </p:spPr>
        <p:txBody>
          <a:bodyPr/>
          <a:lstStyle/>
          <a:p>
            <a:r>
              <a:rPr lang="en-US" sz="4400" dirty="0"/>
              <a:t>Power system tools you can use</a:t>
            </a:r>
          </a:p>
        </p:txBody>
      </p:sp>
    </p:spTree>
    <p:extLst>
      <p:ext uri="{BB962C8B-B14F-4D97-AF65-F5344CB8AC3E}">
        <p14:creationId xmlns:p14="http://schemas.microsoft.com/office/powerpoint/2010/main" val="140762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17</a:t>
            </a:fld>
            <a:endParaRPr lang="en-US"/>
          </a:p>
        </p:txBody>
      </p:sp>
      <p:sp>
        <p:nvSpPr>
          <p:cNvPr id="3" name="TextBox 2"/>
          <p:cNvSpPr txBox="1"/>
          <p:nvPr/>
        </p:nvSpPr>
        <p:spPr>
          <a:xfrm>
            <a:off x="154113" y="277403"/>
            <a:ext cx="8044665" cy="4635115"/>
          </a:xfrm>
          <a:prstGeom prst="rect">
            <a:avLst/>
          </a:prstGeom>
          <a:noFill/>
        </p:spPr>
        <p:txBody>
          <a:bodyPr wrap="square" rtlCol="0">
            <a:spAutoFit/>
          </a:bodyPr>
          <a:lstStyle/>
          <a:p>
            <a:r>
              <a:rPr lang="en-US" sz="1400" dirty="0"/>
              <a:t># </a:t>
            </a:r>
            <a:r>
              <a:rPr lang="en-US" sz="1400" dirty="0" err="1"/>
              <a:t>vmstat</a:t>
            </a:r>
            <a:r>
              <a:rPr lang="en-US" sz="1400" dirty="0"/>
              <a:t> 2</a:t>
            </a:r>
          </a:p>
          <a:p>
            <a:endParaRPr lang="en-US" sz="1400" dirty="0"/>
          </a:p>
          <a:p>
            <a:r>
              <a:rPr lang="en-US" sz="1400" dirty="0"/>
              <a:t>System configuration: </a:t>
            </a:r>
            <a:r>
              <a:rPr lang="en-US" sz="1400" dirty="0" err="1"/>
              <a:t>lcpu</a:t>
            </a:r>
            <a:r>
              <a:rPr lang="en-US" sz="1400" dirty="0"/>
              <a:t>=8 mem=4096MB </a:t>
            </a:r>
            <a:r>
              <a:rPr lang="en-US" sz="1400" dirty="0" err="1"/>
              <a:t>ent</a:t>
            </a:r>
            <a:r>
              <a:rPr lang="en-US" sz="1400" dirty="0"/>
              <a:t>=0.50</a:t>
            </a:r>
          </a:p>
          <a:p>
            <a:endParaRPr lang="en-US" sz="1400" dirty="0"/>
          </a:p>
          <a:p>
            <a:r>
              <a:rPr lang="en-US" sz="1400" dirty="0" err="1"/>
              <a:t>kthr</a:t>
            </a:r>
            <a:r>
              <a:rPr lang="en-US" sz="1400" dirty="0"/>
              <a:t>    memory              page              faults              </a:t>
            </a:r>
            <a:r>
              <a:rPr lang="en-US" sz="1400" dirty="0" err="1"/>
              <a:t>cpu</a:t>
            </a:r>
            <a:endParaRPr lang="en-US" sz="1400" dirty="0"/>
          </a:p>
          <a:p>
            <a:r>
              <a:rPr lang="en-US" sz="1400" dirty="0"/>
              <a:t>----- ----------- ------------------------ ------------ -----------------------</a:t>
            </a:r>
          </a:p>
          <a:p>
            <a:r>
              <a:rPr lang="en-US" sz="1400" dirty="0"/>
              <a:t> r  b   </a:t>
            </a:r>
            <a:r>
              <a:rPr lang="en-US" sz="1400" dirty="0" err="1"/>
              <a:t>avm</a:t>
            </a:r>
            <a:r>
              <a:rPr lang="en-US" sz="1400" dirty="0"/>
              <a:t>      </a:t>
            </a:r>
            <a:r>
              <a:rPr lang="en-US" sz="1400" dirty="0" err="1"/>
              <a:t>fre</a:t>
            </a:r>
            <a:r>
              <a:rPr lang="en-US" sz="1400" dirty="0"/>
              <a:t>         re  pi  </a:t>
            </a:r>
            <a:r>
              <a:rPr lang="en-US" sz="1400" dirty="0" err="1"/>
              <a:t>po</a:t>
            </a:r>
            <a:r>
              <a:rPr lang="en-US" sz="1400" dirty="0"/>
              <a:t>  </a:t>
            </a:r>
            <a:r>
              <a:rPr lang="en-US" sz="1400" dirty="0" err="1"/>
              <a:t>fr</a:t>
            </a:r>
            <a:r>
              <a:rPr lang="en-US" sz="1400" dirty="0"/>
              <a:t>   </a:t>
            </a:r>
            <a:r>
              <a:rPr lang="en-US" sz="1400" dirty="0" err="1"/>
              <a:t>sr</a:t>
            </a:r>
            <a:r>
              <a:rPr lang="en-US" sz="1400" dirty="0"/>
              <a:t>  cy  in   </a:t>
            </a:r>
            <a:r>
              <a:rPr lang="en-US" sz="1400" dirty="0" err="1"/>
              <a:t>sy</a:t>
            </a:r>
            <a:r>
              <a:rPr lang="en-US" sz="1400" dirty="0"/>
              <a:t>          </a:t>
            </a:r>
            <a:r>
              <a:rPr lang="en-US" sz="1400" dirty="0" err="1"/>
              <a:t>cs</a:t>
            </a:r>
            <a:r>
              <a:rPr lang="en-US" sz="1400" dirty="0"/>
              <a:t>    us </a:t>
            </a:r>
            <a:r>
              <a:rPr lang="en-US" sz="1400" dirty="0" err="1"/>
              <a:t>sy</a:t>
            </a:r>
            <a:r>
              <a:rPr lang="en-US" sz="1400" dirty="0"/>
              <a:t>  id </a:t>
            </a:r>
            <a:r>
              <a:rPr lang="en-US" sz="1400" dirty="0" err="1"/>
              <a:t>wa</a:t>
            </a:r>
            <a:r>
              <a:rPr lang="en-US" sz="1400" dirty="0"/>
              <a:t>    pc    </a:t>
            </a:r>
            <a:r>
              <a:rPr lang="en-US" sz="1400" dirty="0" err="1"/>
              <a:t>ec</a:t>
            </a:r>
            <a:endParaRPr lang="en-US" sz="1400" dirty="0"/>
          </a:p>
          <a:p>
            <a:r>
              <a:rPr lang="en-US" sz="1400" dirty="0"/>
              <a:t> 7  0 504253 512913   0   0   0   0    0   0 947 150858 8812 35 51 13  0  1.90 380.2</a:t>
            </a:r>
          </a:p>
          <a:p>
            <a:r>
              <a:rPr lang="en-US" sz="1400" dirty="0"/>
              <a:t> 3  0 504140 513022   0   0   0   0    0   0 905 151812 8616 35 51 15  0  1.91 381.6</a:t>
            </a:r>
          </a:p>
          <a:p>
            <a:r>
              <a:rPr lang="en-US" sz="1400" dirty="0"/>
              <a:t> 2  0 504126 513036   0   0   0   0    0   0 896 145561 8479 35 50 15  0  1.88 375.1</a:t>
            </a:r>
          </a:p>
          <a:p>
            <a:r>
              <a:rPr lang="en-US" sz="1400" dirty="0"/>
              <a:t> 2  0 503211 513939   0   0   0   0    0   0 877 141824 8626 35 50 15  0  1.83 366.3</a:t>
            </a:r>
          </a:p>
          <a:p>
            <a:r>
              <a:rPr lang="en-US" sz="1400" dirty="0"/>
              <a:t> 2  0 503088 514058   0   0   0   0    0   0 879 150441 8419 36 52 12  0  1.84 367.8</a:t>
            </a:r>
          </a:p>
          <a:p>
            <a:r>
              <a:rPr lang="en-US" sz="1400" dirty="0"/>
              <a:t> 1  0 504051 513108   0   0   0   0    0   0 890 144569 8616 36 51 13  0  1.82 363.8</a:t>
            </a:r>
          </a:p>
          <a:p>
            <a:r>
              <a:rPr lang="en-US" sz="1400" dirty="0"/>
              <a:t> 1  0 504184 512980   0   0   0   0    0   0 947 157045 9394 36 54 10  0  1.86 371.5</a:t>
            </a:r>
          </a:p>
          <a:p>
            <a:r>
              <a:rPr lang="en-US" sz="1400" dirty="0"/>
              <a:t> 2  0 504212 512951   0   0   0   0    0   0 937 149472 8796 36 52 13  0  1.88 376.6</a:t>
            </a:r>
          </a:p>
          <a:p>
            <a:r>
              <a:rPr lang="en-US" sz="1400" dirty="0"/>
              <a:t> 1  0 504180 512986   0   0   0   0    0   0 930 149719 9256 35 52 13  0  1.89 378.8</a:t>
            </a:r>
          </a:p>
          <a:p>
            <a:r>
              <a:rPr lang="en-US" sz="1400" dirty="0"/>
              <a:t> 9  0 504113 513049   0   0   0   0    0   0 861 147474 8045 35 50 15  0  1.85 370.1</a:t>
            </a:r>
          </a:p>
          <a:p>
            <a:r>
              <a:rPr lang="en-US" sz="1400" dirty="0"/>
              <a:t>19  0 503626 513525   0   0   0   0    0   0 911 147120 8884 36 52 12  0  1.84 367.6</a:t>
            </a:r>
          </a:p>
          <a:p>
            <a:r>
              <a:rPr lang="en-US" sz="1400" dirty="0"/>
              <a:t> 8  0 504549 512603   0   0   0   0    0   0 906 149115 8299 37 53 11  0  1.79 358.9</a:t>
            </a:r>
          </a:p>
          <a:p>
            <a:r>
              <a:rPr lang="en-US" sz="1400" dirty="0"/>
              <a:t>14  0 504072 513086   0   0   0   0    0   0 927 151875 8584 36 52 12  0  1.86 372.1</a:t>
            </a:r>
          </a:p>
          <a:p>
            <a:r>
              <a:rPr lang="en-US" sz="1400" dirty="0"/>
              <a:t>10  0 503037 514107   0   0   0   0    0   0 936 146201 8252 35 51 14  0  1.86 371.8</a:t>
            </a:r>
          </a:p>
          <a:p>
            <a:r>
              <a:rPr lang="en-US" sz="1400" dirty="0"/>
              <a:t>12  0 503444 513703   0   0   0   0    0   0 896 150941 8422 35 51 14  0  1.87 373.2</a:t>
            </a:r>
          </a:p>
          <a:p>
            <a:endParaRPr lang="en-US" dirty="0"/>
          </a:p>
        </p:txBody>
      </p:sp>
      <p:sp>
        <p:nvSpPr>
          <p:cNvPr id="4" name="Rectangle 3"/>
          <p:cNvSpPr/>
          <p:nvPr/>
        </p:nvSpPr>
        <p:spPr bwMode="auto">
          <a:xfrm>
            <a:off x="154113" y="636998"/>
            <a:ext cx="4304871" cy="24658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5" name="Rectangle 4"/>
          <p:cNvSpPr/>
          <p:nvPr/>
        </p:nvSpPr>
        <p:spPr bwMode="auto">
          <a:xfrm>
            <a:off x="5586761" y="1427355"/>
            <a:ext cx="278779" cy="3155795"/>
          </a:xfrm>
          <a:prstGeom prst="rect">
            <a:avLst/>
          </a:prstGeom>
          <a:no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926712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18</a:t>
            </a:fld>
            <a:endParaRPr lang="en-US"/>
          </a:p>
        </p:txBody>
      </p:sp>
      <p:sp>
        <p:nvSpPr>
          <p:cNvPr id="3" name="TextBox 2"/>
          <p:cNvSpPr txBox="1"/>
          <p:nvPr/>
        </p:nvSpPr>
        <p:spPr>
          <a:xfrm>
            <a:off x="154113" y="277403"/>
            <a:ext cx="8044665" cy="4635115"/>
          </a:xfrm>
          <a:prstGeom prst="rect">
            <a:avLst/>
          </a:prstGeom>
          <a:noFill/>
        </p:spPr>
        <p:txBody>
          <a:bodyPr wrap="square" rtlCol="0">
            <a:spAutoFit/>
          </a:bodyPr>
          <a:lstStyle/>
          <a:p>
            <a:r>
              <a:rPr lang="en-US" sz="1400" dirty="0"/>
              <a:t># </a:t>
            </a:r>
            <a:r>
              <a:rPr lang="en-US" sz="1400" dirty="0" err="1"/>
              <a:t>vmstat</a:t>
            </a:r>
            <a:r>
              <a:rPr lang="en-US" sz="1400" dirty="0"/>
              <a:t> 2</a:t>
            </a:r>
          </a:p>
          <a:p>
            <a:endParaRPr lang="en-US" sz="1400" dirty="0"/>
          </a:p>
          <a:p>
            <a:r>
              <a:rPr lang="en-US" sz="1400" dirty="0"/>
              <a:t>System configuration: </a:t>
            </a:r>
            <a:r>
              <a:rPr lang="en-US" sz="1400" dirty="0" err="1"/>
              <a:t>lcpu</a:t>
            </a:r>
            <a:r>
              <a:rPr lang="en-US" sz="1400" dirty="0"/>
              <a:t>=8 mem=4096MB </a:t>
            </a:r>
            <a:r>
              <a:rPr lang="en-US" sz="1400" dirty="0" err="1"/>
              <a:t>ent</a:t>
            </a:r>
            <a:r>
              <a:rPr lang="en-US" sz="1400" dirty="0"/>
              <a:t>=0.50</a:t>
            </a:r>
          </a:p>
          <a:p>
            <a:endParaRPr lang="en-US" sz="1400" dirty="0"/>
          </a:p>
          <a:p>
            <a:r>
              <a:rPr lang="en-US" sz="1400" dirty="0" err="1"/>
              <a:t>kthr</a:t>
            </a:r>
            <a:r>
              <a:rPr lang="en-US" sz="1400" dirty="0"/>
              <a:t>    memory              page              faults              </a:t>
            </a:r>
            <a:r>
              <a:rPr lang="en-US" sz="1400" dirty="0" err="1"/>
              <a:t>cpu</a:t>
            </a:r>
            <a:endParaRPr lang="en-US" sz="1400" dirty="0"/>
          </a:p>
          <a:p>
            <a:r>
              <a:rPr lang="en-US" sz="1400" dirty="0"/>
              <a:t>----- ----------- ------------------------ ------------ -----------------------</a:t>
            </a:r>
          </a:p>
          <a:p>
            <a:r>
              <a:rPr lang="en-US" sz="1400" dirty="0"/>
              <a:t> r  b   </a:t>
            </a:r>
            <a:r>
              <a:rPr lang="en-US" sz="1400" dirty="0" err="1"/>
              <a:t>avm</a:t>
            </a:r>
            <a:r>
              <a:rPr lang="en-US" sz="1400" dirty="0"/>
              <a:t>      </a:t>
            </a:r>
            <a:r>
              <a:rPr lang="en-US" sz="1400" dirty="0" err="1"/>
              <a:t>fre</a:t>
            </a:r>
            <a:r>
              <a:rPr lang="en-US" sz="1400" dirty="0"/>
              <a:t>         re  pi  </a:t>
            </a:r>
            <a:r>
              <a:rPr lang="en-US" sz="1400" dirty="0" err="1"/>
              <a:t>po</a:t>
            </a:r>
            <a:r>
              <a:rPr lang="en-US" sz="1400" dirty="0"/>
              <a:t>  </a:t>
            </a:r>
            <a:r>
              <a:rPr lang="en-US" sz="1400" dirty="0" err="1"/>
              <a:t>fr</a:t>
            </a:r>
            <a:r>
              <a:rPr lang="en-US" sz="1400" dirty="0"/>
              <a:t>   </a:t>
            </a:r>
            <a:r>
              <a:rPr lang="en-US" sz="1400" dirty="0" err="1"/>
              <a:t>sr</a:t>
            </a:r>
            <a:r>
              <a:rPr lang="en-US" sz="1400" dirty="0"/>
              <a:t>  cy  in   </a:t>
            </a:r>
            <a:r>
              <a:rPr lang="en-US" sz="1400" dirty="0" err="1"/>
              <a:t>sy</a:t>
            </a:r>
            <a:r>
              <a:rPr lang="en-US" sz="1400" dirty="0"/>
              <a:t>          </a:t>
            </a:r>
            <a:r>
              <a:rPr lang="en-US" sz="1400" dirty="0" err="1"/>
              <a:t>cs</a:t>
            </a:r>
            <a:r>
              <a:rPr lang="en-US" sz="1400" dirty="0"/>
              <a:t>    us </a:t>
            </a:r>
            <a:r>
              <a:rPr lang="en-US" sz="1400" dirty="0" err="1"/>
              <a:t>sy</a:t>
            </a:r>
            <a:r>
              <a:rPr lang="en-US" sz="1400" dirty="0"/>
              <a:t>  id </a:t>
            </a:r>
            <a:r>
              <a:rPr lang="en-US" sz="1400" dirty="0" err="1"/>
              <a:t>wa</a:t>
            </a:r>
            <a:r>
              <a:rPr lang="en-US" sz="1400" dirty="0"/>
              <a:t>    pc    </a:t>
            </a:r>
            <a:r>
              <a:rPr lang="en-US" sz="1400" dirty="0" err="1"/>
              <a:t>ec</a:t>
            </a:r>
            <a:endParaRPr lang="en-US" sz="1400" dirty="0"/>
          </a:p>
          <a:p>
            <a:r>
              <a:rPr lang="en-US" sz="1400" dirty="0"/>
              <a:t> 7  0 504253 512913   0   0   0   0    0   0 947 150858 8812 35 51 13  0  1.90 380.2</a:t>
            </a:r>
          </a:p>
          <a:p>
            <a:r>
              <a:rPr lang="en-US" sz="1400" dirty="0"/>
              <a:t> 3  0 504140 513022   0   0   0   0    0   0 905 151812 8616 35 51 15  0  1.91 381.6</a:t>
            </a:r>
          </a:p>
          <a:p>
            <a:r>
              <a:rPr lang="en-US" sz="1400" dirty="0"/>
              <a:t> 2  0 504126 513036   0   0   0   0    0   0 896 145561 8479 35 50 15  0  1.88 375.1</a:t>
            </a:r>
          </a:p>
          <a:p>
            <a:r>
              <a:rPr lang="en-US" sz="1400" dirty="0"/>
              <a:t> 2  0 503211 513939   0   0   0   0    0   0 877 141824 8626 35 50 15  0  1.83 366.3</a:t>
            </a:r>
          </a:p>
          <a:p>
            <a:r>
              <a:rPr lang="en-US" sz="1400" dirty="0"/>
              <a:t> 2  0 503088 514058   0   0   0   0    0   0 879 150441 8419 36 52 12  0  1.84 367.8</a:t>
            </a:r>
          </a:p>
          <a:p>
            <a:r>
              <a:rPr lang="en-US" sz="1400" dirty="0"/>
              <a:t> 1  0 504051 513108   0   0   0   0    0   0 890 144569 8616 36 51 13  0  1.82 363.8</a:t>
            </a:r>
          </a:p>
          <a:p>
            <a:r>
              <a:rPr lang="en-US" sz="1400" dirty="0"/>
              <a:t> 1  0 504184 512980   0   0   0   0    0   0 947 157045 9394 36 54 10  0  1.86 371.5</a:t>
            </a:r>
          </a:p>
          <a:p>
            <a:r>
              <a:rPr lang="en-US" sz="1400" dirty="0"/>
              <a:t> 2  0 504212 512951   0   0   0   0    0   0 937 149472 8796 36 52 13  0  1.88 376.6</a:t>
            </a:r>
          </a:p>
          <a:p>
            <a:r>
              <a:rPr lang="en-US" sz="1400" dirty="0"/>
              <a:t> 1  0 504180 512986   0   0   0   0    0   0 930 149719 9256 35 52 13  0  1.89 378.8</a:t>
            </a:r>
          </a:p>
          <a:p>
            <a:r>
              <a:rPr lang="en-US" sz="1400" dirty="0"/>
              <a:t> 9  0 504113 513049   0   0   0   0    0   0 861 147474 8045 35 50 15  0  1.85 370.1</a:t>
            </a:r>
          </a:p>
          <a:p>
            <a:r>
              <a:rPr lang="en-US" sz="1400" dirty="0"/>
              <a:t>19  0 503626 513525   0   0   0   0    0   0 911 147120 8884 36 52 12  0  1.84 367.6</a:t>
            </a:r>
          </a:p>
          <a:p>
            <a:r>
              <a:rPr lang="en-US" sz="1400" dirty="0"/>
              <a:t> 8  0 504549 512603   0   0   0   0    0   0 906 149115 8299 37 53 11  0  1.79 358.9</a:t>
            </a:r>
          </a:p>
          <a:p>
            <a:r>
              <a:rPr lang="en-US" sz="1400" dirty="0"/>
              <a:t>14  0 504072 513086   0   0   0   0    0   0 927 151875 8584 36 52 12  0  1.86 372.1</a:t>
            </a:r>
          </a:p>
          <a:p>
            <a:r>
              <a:rPr lang="en-US" sz="1400" dirty="0"/>
              <a:t>10  0 503037 514107   0   0   0   0    0   0 936 146201 8252 35 51 14  0  1.86 371.8</a:t>
            </a:r>
          </a:p>
          <a:p>
            <a:r>
              <a:rPr lang="en-US" sz="1400" dirty="0"/>
              <a:t>12  0 503444 513703   0   0   0   0    0   0 896 150941 8422 35 51 14  0  1.87 373.2</a:t>
            </a:r>
          </a:p>
          <a:p>
            <a:endParaRPr lang="en-US" dirty="0"/>
          </a:p>
        </p:txBody>
      </p:sp>
      <p:sp>
        <p:nvSpPr>
          <p:cNvPr id="4" name="Rectangle 3"/>
          <p:cNvSpPr/>
          <p:nvPr/>
        </p:nvSpPr>
        <p:spPr bwMode="auto">
          <a:xfrm>
            <a:off x="154113" y="636998"/>
            <a:ext cx="4304871" cy="24658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5" name="Rectangle 4"/>
          <p:cNvSpPr/>
          <p:nvPr/>
        </p:nvSpPr>
        <p:spPr bwMode="auto">
          <a:xfrm>
            <a:off x="1226633" y="1460810"/>
            <a:ext cx="791737" cy="3111190"/>
          </a:xfrm>
          <a:prstGeom prst="rect">
            <a:avLst/>
          </a:prstGeom>
          <a:no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3856801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19</a:t>
            </a:fld>
            <a:endParaRPr lang="en-US"/>
          </a:p>
        </p:txBody>
      </p:sp>
      <p:sp>
        <p:nvSpPr>
          <p:cNvPr id="3" name="TextBox 2"/>
          <p:cNvSpPr txBox="1"/>
          <p:nvPr/>
        </p:nvSpPr>
        <p:spPr>
          <a:xfrm>
            <a:off x="154113" y="277403"/>
            <a:ext cx="8044665" cy="4635115"/>
          </a:xfrm>
          <a:prstGeom prst="rect">
            <a:avLst/>
          </a:prstGeom>
          <a:noFill/>
        </p:spPr>
        <p:txBody>
          <a:bodyPr wrap="square" rtlCol="0">
            <a:spAutoFit/>
          </a:bodyPr>
          <a:lstStyle/>
          <a:p>
            <a:r>
              <a:rPr lang="en-US" sz="1400" dirty="0"/>
              <a:t># </a:t>
            </a:r>
            <a:r>
              <a:rPr lang="en-US" sz="1400" dirty="0" err="1"/>
              <a:t>vmstat</a:t>
            </a:r>
            <a:r>
              <a:rPr lang="en-US" sz="1400" dirty="0"/>
              <a:t> 2</a:t>
            </a:r>
          </a:p>
          <a:p>
            <a:endParaRPr lang="en-US" sz="1400" dirty="0"/>
          </a:p>
          <a:p>
            <a:r>
              <a:rPr lang="en-US" sz="1400" dirty="0"/>
              <a:t>System configuration: </a:t>
            </a:r>
            <a:r>
              <a:rPr lang="en-US" sz="1400" dirty="0" err="1"/>
              <a:t>lcpu</a:t>
            </a:r>
            <a:r>
              <a:rPr lang="en-US" sz="1400" dirty="0"/>
              <a:t>=8 mem=4096MB </a:t>
            </a:r>
            <a:r>
              <a:rPr lang="en-US" sz="1400" dirty="0" err="1"/>
              <a:t>ent</a:t>
            </a:r>
            <a:r>
              <a:rPr lang="en-US" sz="1400" dirty="0"/>
              <a:t>=0.50</a:t>
            </a:r>
          </a:p>
          <a:p>
            <a:endParaRPr lang="en-US" sz="1400" dirty="0"/>
          </a:p>
          <a:p>
            <a:r>
              <a:rPr lang="en-US" sz="1400" dirty="0" err="1"/>
              <a:t>kthr</a:t>
            </a:r>
            <a:r>
              <a:rPr lang="en-US" sz="1400" dirty="0"/>
              <a:t>    memory              page              faults              </a:t>
            </a:r>
            <a:r>
              <a:rPr lang="en-US" sz="1400" dirty="0" err="1"/>
              <a:t>cpu</a:t>
            </a:r>
            <a:endParaRPr lang="en-US" sz="1400" dirty="0"/>
          </a:p>
          <a:p>
            <a:r>
              <a:rPr lang="en-US" sz="1400" dirty="0"/>
              <a:t>----- ----------- ------------------------ ------------ -----------------------</a:t>
            </a:r>
          </a:p>
          <a:p>
            <a:r>
              <a:rPr lang="en-US" sz="1400" dirty="0"/>
              <a:t> r  b   </a:t>
            </a:r>
            <a:r>
              <a:rPr lang="en-US" sz="1400" dirty="0" err="1"/>
              <a:t>avm</a:t>
            </a:r>
            <a:r>
              <a:rPr lang="en-US" sz="1400" dirty="0"/>
              <a:t>      </a:t>
            </a:r>
            <a:r>
              <a:rPr lang="en-US" sz="1400" dirty="0" err="1"/>
              <a:t>fre</a:t>
            </a:r>
            <a:r>
              <a:rPr lang="en-US" sz="1400" dirty="0"/>
              <a:t>         re  pi  </a:t>
            </a:r>
            <a:r>
              <a:rPr lang="en-US" sz="1400" dirty="0" err="1"/>
              <a:t>po</a:t>
            </a:r>
            <a:r>
              <a:rPr lang="en-US" sz="1400" dirty="0"/>
              <a:t>  </a:t>
            </a:r>
            <a:r>
              <a:rPr lang="en-US" sz="1400" dirty="0" err="1"/>
              <a:t>fr</a:t>
            </a:r>
            <a:r>
              <a:rPr lang="en-US" sz="1400" dirty="0"/>
              <a:t>   </a:t>
            </a:r>
            <a:r>
              <a:rPr lang="en-US" sz="1400" dirty="0" err="1"/>
              <a:t>sr</a:t>
            </a:r>
            <a:r>
              <a:rPr lang="en-US" sz="1400" dirty="0"/>
              <a:t>  cy  in   </a:t>
            </a:r>
            <a:r>
              <a:rPr lang="en-US" sz="1400" dirty="0" err="1"/>
              <a:t>sy</a:t>
            </a:r>
            <a:r>
              <a:rPr lang="en-US" sz="1400" dirty="0"/>
              <a:t>          </a:t>
            </a:r>
            <a:r>
              <a:rPr lang="en-US" sz="1400" dirty="0" err="1"/>
              <a:t>cs</a:t>
            </a:r>
            <a:r>
              <a:rPr lang="en-US" sz="1400" dirty="0"/>
              <a:t>    us </a:t>
            </a:r>
            <a:r>
              <a:rPr lang="en-US" sz="1400" dirty="0" err="1"/>
              <a:t>sy</a:t>
            </a:r>
            <a:r>
              <a:rPr lang="en-US" sz="1400" dirty="0"/>
              <a:t>  id </a:t>
            </a:r>
            <a:r>
              <a:rPr lang="en-US" sz="1400" dirty="0" err="1"/>
              <a:t>wa</a:t>
            </a:r>
            <a:r>
              <a:rPr lang="en-US" sz="1400" dirty="0"/>
              <a:t>    pc    </a:t>
            </a:r>
            <a:r>
              <a:rPr lang="en-US" sz="1400" dirty="0" err="1"/>
              <a:t>ec</a:t>
            </a:r>
            <a:endParaRPr lang="en-US" sz="1400" dirty="0"/>
          </a:p>
          <a:p>
            <a:r>
              <a:rPr lang="en-US" sz="1400" dirty="0"/>
              <a:t> 7  0 504253 512913   0   0   0   0    0   0 947 150858 8812 35 51 13  0  1.90 380.2</a:t>
            </a:r>
          </a:p>
          <a:p>
            <a:r>
              <a:rPr lang="en-US" sz="1400" dirty="0"/>
              <a:t> 3  0 504140 513022   0   0   0   0    0   0 905 151812 8616 35 51 15  0  1.91 381.6</a:t>
            </a:r>
          </a:p>
          <a:p>
            <a:r>
              <a:rPr lang="en-US" sz="1400" dirty="0"/>
              <a:t> 2  0 504126 513036   0   0   0   0    0   0 896 145561 8479 35 50 15  0  1.88 375.1</a:t>
            </a:r>
          </a:p>
          <a:p>
            <a:r>
              <a:rPr lang="en-US" sz="1400" dirty="0"/>
              <a:t> 2  0 503211 513939   0   0   0   0    0   0 877 141824 8626 35 50 15  0  1.83 366.3</a:t>
            </a:r>
          </a:p>
          <a:p>
            <a:r>
              <a:rPr lang="en-US" sz="1400" dirty="0"/>
              <a:t> 2  0 503088 514058   0   0   0   0    0   0 879 150441 8419 36 52 12  0  1.84 367.8</a:t>
            </a:r>
          </a:p>
          <a:p>
            <a:r>
              <a:rPr lang="en-US" sz="1400" dirty="0"/>
              <a:t> 1  0 504051 513108   0   0   0   0    0   0 890 144569 8616 36 51 13  0  1.82 363.8</a:t>
            </a:r>
          </a:p>
          <a:p>
            <a:r>
              <a:rPr lang="en-US" sz="1400" dirty="0"/>
              <a:t> 1  0 504184 512980   0   0   0   0    0   0 947 157045 9394 36 54 10  0  1.86 371.5</a:t>
            </a:r>
          </a:p>
          <a:p>
            <a:r>
              <a:rPr lang="en-US" sz="1400" dirty="0"/>
              <a:t> 2  0 504212 512951   0   0   0   0    0   0 937 149472 8796 36 52 13  0  1.88 376.6</a:t>
            </a:r>
          </a:p>
          <a:p>
            <a:r>
              <a:rPr lang="en-US" sz="1400" dirty="0"/>
              <a:t> 1  0 504180 512986   0   0   0   0    0   0 930 149719 9256 35 52 13  0  1.89 378.8</a:t>
            </a:r>
          </a:p>
          <a:p>
            <a:r>
              <a:rPr lang="en-US" sz="1400" dirty="0"/>
              <a:t> 9  0 504113 513049   0   0   0   0    0   0 861 147474 8045 35 50 15  0  1.85 370.1</a:t>
            </a:r>
          </a:p>
          <a:p>
            <a:r>
              <a:rPr lang="en-US" sz="1400" dirty="0"/>
              <a:t>19  0 503626 513525   0   0   0   0    0   0 911 147120 8884 36 52 12  0  1.84 367.6</a:t>
            </a:r>
          </a:p>
          <a:p>
            <a:r>
              <a:rPr lang="en-US" sz="1400" dirty="0"/>
              <a:t> 8  0 504549 512603   0   0   0   0    0   0 906 149115 8299 37 53 11  0  1.79 358.9</a:t>
            </a:r>
          </a:p>
          <a:p>
            <a:r>
              <a:rPr lang="en-US" sz="1400" dirty="0"/>
              <a:t>14  0 504072 513086   0   0   0   0    0   0 927 151875 8584 36 52 12  0  1.86 372.1</a:t>
            </a:r>
          </a:p>
          <a:p>
            <a:r>
              <a:rPr lang="en-US" sz="1400" dirty="0"/>
              <a:t>10  0 503037 514107   0   0   0   0    0   0 936 146201 8252 35 51 14  0  1.86 371.8</a:t>
            </a:r>
          </a:p>
          <a:p>
            <a:r>
              <a:rPr lang="en-US" sz="1400" dirty="0"/>
              <a:t>12  0 503444 513703   0   0   0   0    0   0 896 150941 8422 35 51 14  0  1.87 373.2</a:t>
            </a:r>
          </a:p>
          <a:p>
            <a:endParaRPr lang="en-US" dirty="0"/>
          </a:p>
        </p:txBody>
      </p:sp>
      <p:sp>
        <p:nvSpPr>
          <p:cNvPr id="4" name="Rectangle 3"/>
          <p:cNvSpPr/>
          <p:nvPr/>
        </p:nvSpPr>
        <p:spPr bwMode="auto">
          <a:xfrm>
            <a:off x="154113" y="636998"/>
            <a:ext cx="4304871" cy="24658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5" name="Rectangle 4"/>
          <p:cNvSpPr/>
          <p:nvPr/>
        </p:nvSpPr>
        <p:spPr bwMode="auto">
          <a:xfrm>
            <a:off x="2230244" y="1449659"/>
            <a:ext cx="457200" cy="3144643"/>
          </a:xfrm>
          <a:prstGeom prst="rect">
            <a:avLst/>
          </a:prstGeom>
          <a:no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82067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8613" y="219075"/>
            <a:ext cx="7945592" cy="394980"/>
          </a:xfrm>
        </p:spPr>
        <p:txBody>
          <a:bodyPr/>
          <a:lstStyle/>
          <a:p>
            <a:pPr algn="ctr"/>
            <a:r>
              <a:rPr lang="en-US" dirty="0"/>
              <a:t>Getting the most from your Power environment</a:t>
            </a:r>
          </a:p>
        </p:txBody>
      </p:sp>
      <p:sp>
        <p:nvSpPr>
          <p:cNvPr id="3" name="Slide Number Placeholder 2"/>
          <p:cNvSpPr>
            <a:spLocks noGrp="1"/>
          </p:cNvSpPr>
          <p:nvPr>
            <p:ph type="sldNum" sz="quarter" idx="10"/>
          </p:nvPr>
        </p:nvSpPr>
        <p:spPr/>
        <p:txBody>
          <a:bodyPr/>
          <a:lstStyle/>
          <a:p>
            <a:fld id="{92EDDE8C-FCD3-47EF-B8D4-5308179AEE2C}" type="slidenum">
              <a:rPr lang="en-US" smtClean="0"/>
              <a:pPr/>
              <a:t>2</a:t>
            </a:fld>
            <a:endParaRPr lang="en-US" dirty="0"/>
          </a:p>
        </p:txBody>
      </p:sp>
      <p:sp>
        <p:nvSpPr>
          <p:cNvPr id="4" name="Text Placeholder 3"/>
          <p:cNvSpPr>
            <a:spLocks noGrp="1"/>
          </p:cNvSpPr>
          <p:nvPr>
            <p:ph type="body" sz="quarter" idx="12"/>
          </p:nvPr>
        </p:nvSpPr>
        <p:spPr/>
        <p:txBody>
          <a:bodyPr/>
          <a:lstStyle/>
          <a:p>
            <a:r>
              <a:rPr lang="en-US" dirty="0"/>
              <a:t>How to quickly review  an LPAR with </a:t>
            </a:r>
            <a:r>
              <a:rPr lang="en-US" dirty="0" err="1"/>
              <a:t>vmstat</a:t>
            </a:r>
            <a:r>
              <a:rPr lang="en-US" dirty="0"/>
              <a:t>, </a:t>
            </a:r>
            <a:r>
              <a:rPr lang="en-US" dirty="0" err="1"/>
              <a:t>mpstat</a:t>
            </a:r>
            <a:r>
              <a:rPr lang="en-US" dirty="0"/>
              <a:t>, </a:t>
            </a:r>
            <a:r>
              <a:rPr lang="en-US" dirty="0" err="1"/>
              <a:t>lparstat</a:t>
            </a:r>
            <a:r>
              <a:rPr lang="en-US" dirty="0"/>
              <a:t> and more</a:t>
            </a:r>
          </a:p>
          <a:p>
            <a:endParaRPr lang="en-US" dirty="0"/>
          </a:p>
          <a:p>
            <a:r>
              <a:rPr lang="en-US" dirty="0"/>
              <a:t>Downloadable tools to help you watch record your environment status</a:t>
            </a:r>
          </a:p>
          <a:p>
            <a:endParaRPr lang="en-US" dirty="0"/>
          </a:p>
          <a:p>
            <a:r>
              <a:rPr lang="en-US" dirty="0" err="1"/>
              <a:t>PowerCare</a:t>
            </a:r>
            <a:r>
              <a:rPr lang="en-US" dirty="0"/>
              <a:t> engagements to improve your command and control</a:t>
            </a:r>
          </a:p>
        </p:txBody>
      </p:sp>
      <p:sp>
        <p:nvSpPr>
          <p:cNvPr id="5" name="Text Placeholder 4"/>
          <p:cNvSpPr>
            <a:spLocks noGrp="1"/>
          </p:cNvSpPr>
          <p:nvPr>
            <p:ph type="body" sz="quarter" idx="13"/>
          </p:nvPr>
        </p:nvSpPr>
        <p:spPr/>
        <p:txBody>
          <a:bodyPr/>
          <a:lstStyle/>
          <a:p>
            <a:r>
              <a:rPr lang="en-US" dirty="0"/>
              <a:t>Locating issue from the command line</a:t>
            </a:r>
          </a:p>
          <a:p>
            <a:r>
              <a:rPr lang="en-US" dirty="0"/>
              <a:t>Documenting your environment</a:t>
            </a:r>
          </a:p>
          <a:p>
            <a:r>
              <a:rPr lang="en-US" dirty="0"/>
              <a:t>Advanced assistance from STG Lab Services</a:t>
            </a:r>
          </a:p>
        </p:txBody>
      </p:sp>
    </p:spTree>
    <p:extLst>
      <p:ext uri="{BB962C8B-B14F-4D97-AF65-F5344CB8AC3E}">
        <p14:creationId xmlns:p14="http://schemas.microsoft.com/office/powerpoint/2010/main" val="926326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Configuration and long term </a:t>
            </a:r>
            <a:r>
              <a:rPr lang="en-US" dirty="0" err="1"/>
              <a:t>perfmance</a:t>
            </a:r>
            <a:r>
              <a:rPr lang="en-US" dirty="0"/>
              <a:t> statistics</a:t>
            </a:r>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a:xfrm>
            <a:off x="338328" y="1431893"/>
            <a:ext cx="8558784" cy="1329595"/>
          </a:xfrm>
        </p:spPr>
        <p:txBody>
          <a:bodyPr/>
          <a:lstStyle/>
          <a:p>
            <a:r>
              <a:rPr lang="en-US" dirty="0"/>
              <a:t>Going deep with AIX commands</a:t>
            </a:r>
          </a:p>
        </p:txBody>
      </p:sp>
    </p:spTree>
    <p:extLst>
      <p:ext uri="{BB962C8B-B14F-4D97-AF65-F5344CB8AC3E}">
        <p14:creationId xmlns:p14="http://schemas.microsoft.com/office/powerpoint/2010/main" val="1912712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21</a:t>
            </a:fld>
            <a:endParaRPr lang="en-US"/>
          </a:p>
        </p:txBody>
      </p:sp>
      <p:sp>
        <p:nvSpPr>
          <p:cNvPr id="3" name="TextBox 2"/>
          <p:cNvSpPr txBox="1"/>
          <p:nvPr/>
        </p:nvSpPr>
        <p:spPr>
          <a:xfrm>
            <a:off x="452673" y="506994"/>
            <a:ext cx="8066638" cy="435811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dirty="0"/>
              <a:t>(0) root @ thufir-lp14: /data</a:t>
            </a:r>
          </a:p>
          <a:p>
            <a:r>
              <a:rPr lang="en-US" sz="1200" b="1" dirty="0"/>
              <a:t># </a:t>
            </a:r>
            <a:r>
              <a:rPr lang="en-US" sz="1200" b="1" dirty="0" err="1"/>
              <a:t>lparstat</a:t>
            </a:r>
            <a:r>
              <a:rPr lang="en-US" sz="1200" b="1" dirty="0"/>
              <a:t> -</a:t>
            </a:r>
            <a:r>
              <a:rPr lang="en-US" sz="1200" b="1" dirty="0" err="1"/>
              <a:t>i</a:t>
            </a:r>
            <a:endParaRPr lang="en-US" sz="1200" b="1" dirty="0"/>
          </a:p>
          <a:p>
            <a:r>
              <a:rPr lang="en-US" sz="1200" dirty="0"/>
              <a:t>Node Name                                  : thufir-lp14</a:t>
            </a:r>
          </a:p>
          <a:p>
            <a:r>
              <a:rPr lang="en-US" sz="1200" dirty="0"/>
              <a:t>Partition Name                             : thufir-lp14</a:t>
            </a:r>
          </a:p>
          <a:p>
            <a:r>
              <a:rPr lang="en-US" sz="1200" dirty="0"/>
              <a:t>Partition Number                           : 114</a:t>
            </a:r>
          </a:p>
          <a:p>
            <a:r>
              <a:rPr lang="en-US" sz="1200" dirty="0"/>
              <a:t>Type                                       : Shared-SMT-4</a:t>
            </a:r>
          </a:p>
          <a:p>
            <a:r>
              <a:rPr lang="en-US" sz="1200" dirty="0"/>
              <a:t>Mode                                       : Uncapped</a:t>
            </a:r>
          </a:p>
          <a:p>
            <a:r>
              <a:rPr lang="en-US" sz="1200" dirty="0"/>
              <a:t>Entitled Capacity                          : 0.50</a:t>
            </a:r>
          </a:p>
          <a:p>
            <a:r>
              <a:rPr lang="en-US" sz="1200" dirty="0"/>
              <a:t>Partition Group-ID                         : 32882</a:t>
            </a:r>
          </a:p>
          <a:p>
            <a:r>
              <a:rPr lang="en-US" sz="1200" dirty="0"/>
              <a:t>Shared Pool ID                             : 0</a:t>
            </a:r>
          </a:p>
          <a:p>
            <a:r>
              <a:rPr lang="en-US" sz="1200" dirty="0"/>
              <a:t>Online Virtual CPUs                        : 2</a:t>
            </a:r>
          </a:p>
          <a:p>
            <a:r>
              <a:rPr lang="en-US" sz="1200" dirty="0"/>
              <a:t>Maximum Virtual CPUs                       : 4</a:t>
            </a:r>
          </a:p>
          <a:p>
            <a:r>
              <a:rPr lang="en-US" sz="1200" dirty="0"/>
              <a:t>Minimum Virtual CPUs                       : 1</a:t>
            </a:r>
          </a:p>
          <a:p>
            <a:r>
              <a:rPr lang="en-US" sz="1200" dirty="0"/>
              <a:t>Online Memory                              : 4096 MB</a:t>
            </a:r>
          </a:p>
          <a:p>
            <a:r>
              <a:rPr lang="en-US" sz="1200" dirty="0"/>
              <a:t>Maximum Memory                             : 6144 MB</a:t>
            </a:r>
          </a:p>
          <a:p>
            <a:r>
              <a:rPr lang="en-US" sz="1200" dirty="0"/>
              <a:t>Minimum Memory                             : 3072 MB</a:t>
            </a:r>
          </a:p>
          <a:p>
            <a:r>
              <a:rPr lang="en-US" sz="1200" dirty="0"/>
              <a:t>Variable Capacity Weight                   : 128</a:t>
            </a:r>
          </a:p>
          <a:p>
            <a:r>
              <a:rPr lang="en-US" sz="1200" dirty="0"/>
              <a:t>Minimum Capacity                           : 0.10</a:t>
            </a:r>
          </a:p>
          <a:p>
            <a:r>
              <a:rPr lang="en-US" sz="1200" dirty="0"/>
              <a:t>Maximum Capacity                           : 1.00</a:t>
            </a:r>
          </a:p>
          <a:p>
            <a:r>
              <a:rPr lang="en-US" sz="1200" dirty="0"/>
              <a:t>Capacity Increment                         : 0.01</a:t>
            </a:r>
          </a:p>
          <a:p>
            <a:r>
              <a:rPr lang="en-US" sz="1200" dirty="0"/>
              <a:t>Maximum Physical CPUs in system            : 48</a:t>
            </a:r>
          </a:p>
          <a:p>
            <a:r>
              <a:rPr lang="en-US" sz="1200" dirty="0"/>
              <a:t>Active Physical CPUs in system             : 48</a:t>
            </a:r>
          </a:p>
          <a:p>
            <a:r>
              <a:rPr lang="en-US" sz="1200" dirty="0"/>
              <a:t>Active CPUs in Pool                        : 34</a:t>
            </a:r>
          </a:p>
          <a:p>
            <a:r>
              <a:rPr lang="en-US" sz="1200" dirty="0"/>
              <a:t>Shared Physical CPUs in system             : 34</a:t>
            </a:r>
          </a:p>
          <a:p>
            <a:endParaRPr lang="en-US" dirty="0"/>
          </a:p>
        </p:txBody>
      </p:sp>
      <p:sp>
        <p:nvSpPr>
          <p:cNvPr id="4" name="Right Arrow 3"/>
          <p:cNvSpPr/>
          <p:nvPr/>
        </p:nvSpPr>
        <p:spPr bwMode="auto">
          <a:xfrm rot="10800000">
            <a:off x="4273236" y="1376119"/>
            <a:ext cx="1964602" cy="280658"/>
          </a:xfrm>
          <a:prstGeom prst="rightArrow">
            <a:avLst/>
          </a:prstGeom>
          <a:solidFill>
            <a:srgbClr val="92D0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5" name="Right Arrow 4"/>
          <p:cNvSpPr/>
          <p:nvPr/>
        </p:nvSpPr>
        <p:spPr bwMode="auto">
          <a:xfrm rot="10800000">
            <a:off x="4273236" y="2245243"/>
            <a:ext cx="1964602" cy="280658"/>
          </a:xfrm>
          <a:prstGeom prst="rightArrow">
            <a:avLst/>
          </a:prstGeom>
          <a:solidFill>
            <a:srgbClr val="92D0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6" name="Right Arrow 5"/>
          <p:cNvSpPr/>
          <p:nvPr/>
        </p:nvSpPr>
        <p:spPr bwMode="auto">
          <a:xfrm rot="10800000">
            <a:off x="4273236" y="3414848"/>
            <a:ext cx="1964602" cy="280658"/>
          </a:xfrm>
          <a:prstGeom prst="rightArrow">
            <a:avLst/>
          </a:prstGeom>
          <a:solidFill>
            <a:srgbClr val="92D0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1169345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22</a:t>
            </a:fld>
            <a:endParaRPr lang="en-US"/>
          </a:p>
        </p:txBody>
      </p:sp>
      <p:sp>
        <p:nvSpPr>
          <p:cNvPr id="3" name="TextBox 2"/>
          <p:cNvSpPr txBox="1"/>
          <p:nvPr/>
        </p:nvSpPr>
        <p:spPr>
          <a:xfrm>
            <a:off x="452673" y="488887"/>
            <a:ext cx="8329188" cy="391491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dirty="0"/>
              <a:t>Maximum Capacity of Pool                   : 3400</a:t>
            </a:r>
          </a:p>
          <a:p>
            <a:r>
              <a:rPr lang="en-US" sz="1200" dirty="0"/>
              <a:t>Entitled Capacity of Pool                  : 950</a:t>
            </a:r>
          </a:p>
          <a:p>
            <a:r>
              <a:rPr lang="en-US" sz="1200" dirty="0"/>
              <a:t>Unallocated Capacity                       : 0.00</a:t>
            </a:r>
          </a:p>
          <a:p>
            <a:r>
              <a:rPr lang="en-US" sz="1200" dirty="0"/>
              <a:t>Physical CPU Percentage                    : 25.00%</a:t>
            </a:r>
          </a:p>
          <a:p>
            <a:r>
              <a:rPr lang="en-US" sz="1200" dirty="0"/>
              <a:t>Unallocated Weight                         : 0</a:t>
            </a:r>
          </a:p>
          <a:p>
            <a:r>
              <a:rPr lang="en-US" sz="1200" dirty="0"/>
              <a:t>Memory Mode                                : Dedicated</a:t>
            </a:r>
          </a:p>
          <a:p>
            <a:r>
              <a:rPr lang="en-US" sz="1200" dirty="0"/>
              <a:t>Total I/O Memory Entitlement               : -</a:t>
            </a:r>
          </a:p>
          <a:p>
            <a:r>
              <a:rPr lang="en-US" sz="1200" dirty="0"/>
              <a:t>Variable Memory Capacity Weight            : -</a:t>
            </a:r>
          </a:p>
          <a:p>
            <a:r>
              <a:rPr lang="en-US" sz="1200" dirty="0"/>
              <a:t>Memory Pool ID                             : -</a:t>
            </a:r>
          </a:p>
          <a:p>
            <a:r>
              <a:rPr lang="en-US" sz="1200" dirty="0"/>
              <a:t>Physical Memory in the Pool                : -</a:t>
            </a:r>
          </a:p>
          <a:p>
            <a:r>
              <a:rPr lang="en-US" sz="1200" dirty="0"/>
              <a:t>Hypervisor Page Size                       : -</a:t>
            </a:r>
          </a:p>
          <a:p>
            <a:r>
              <a:rPr lang="en-US" sz="1200" dirty="0"/>
              <a:t>Unallocated Variable Memory Capacity Weight: -</a:t>
            </a:r>
          </a:p>
          <a:p>
            <a:r>
              <a:rPr lang="en-US" sz="1200" dirty="0"/>
              <a:t>Unallocated I/O Memory entitlement         : -</a:t>
            </a:r>
          </a:p>
          <a:p>
            <a:r>
              <a:rPr lang="en-US" sz="1200" dirty="0"/>
              <a:t>Memory Group ID of LPAR                    : -</a:t>
            </a:r>
          </a:p>
          <a:p>
            <a:r>
              <a:rPr lang="en-US" sz="1200" dirty="0"/>
              <a:t>Desired Virtual CPUs                       : 2</a:t>
            </a:r>
          </a:p>
          <a:p>
            <a:r>
              <a:rPr lang="en-US" sz="1200" dirty="0"/>
              <a:t>Desired Memory                             : 4096 MB</a:t>
            </a:r>
          </a:p>
          <a:p>
            <a:r>
              <a:rPr lang="en-US" sz="1200" dirty="0"/>
              <a:t>Desired Variable Capacity Weight           : 128</a:t>
            </a:r>
          </a:p>
          <a:p>
            <a:r>
              <a:rPr lang="en-US" sz="1200" dirty="0"/>
              <a:t>Desired Capacity                           : 0.50</a:t>
            </a:r>
          </a:p>
          <a:p>
            <a:r>
              <a:rPr lang="en-US" sz="1200" dirty="0"/>
              <a:t>Target Memory Expansion Factor             : -</a:t>
            </a:r>
          </a:p>
          <a:p>
            <a:r>
              <a:rPr lang="en-US" sz="1200" dirty="0"/>
              <a:t>Target Memory Expansion Size               : -</a:t>
            </a:r>
          </a:p>
          <a:p>
            <a:r>
              <a:rPr lang="en-US" sz="1200" dirty="0"/>
              <a:t>Power Saving Mode                          : Disabled</a:t>
            </a:r>
          </a:p>
          <a:p>
            <a:r>
              <a:rPr lang="en-US" sz="1200" dirty="0"/>
              <a:t>Sub Processor Mode                         : -</a:t>
            </a:r>
          </a:p>
          <a:p>
            <a:endParaRPr lang="en-US" sz="1200" dirty="0"/>
          </a:p>
        </p:txBody>
      </p:sp>
      <p:sp>
        <p:nvSpPr>
          <p:cNvPr id="4" name="Right Arrow 3"/>
          <p:cNvSpPr/>
          <p:nvPr/>
        </p:nvSpPr>
        <p:spPr bwMode="auto">
          <a:xfrm rot="10800000">
            <a:off x="4273236" y="1235789"/>
            <a:ext cx="1964602" cy="280658"/>
          </a:xfrm>
          <a:prstGeom prst="rightArrow">
            <a:avLst/>
          </a:prstGeom>
          <a:solidFill>
            <a:srgbClr val="92D0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2193669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23</a:t>
            </a:fld>
            <a:endParaRPr lang="en-US"/>
          </a:p>
        </p:txBody>
      </p:sp>
      <p:sp>
        <p:nvSpPr>
          <p:cNvPr id="3" name="Rectangle 3"/>
          <p:cNvSpPr txBox="1">
            <a:spLocks/>
          </p:cNvSpPr>
          <p:nvPr/>
        </p:nvSpPr>
        <p:spPr bwMode="auto">
          <a:xfrm>
            <a:off x="457200" y="1219200"/>
            <a:ext cx="8432800" cy="5435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a:lnSpc>
                <a:spcPct val="100000"/>
              </a:lnSpc>
              <a:buFont typeface="Arial" charset="0"/>
              <a:buNone/>
            </a:pPr>
            <a:r>
              <a:rPr lang="en-US" kern="0"/>
              <a:t> </a:t>
            </a:r>
            <a:endParaRPr lang="en-US" kern="0" dirty="0"/>
          </a:p>
        </p:txBody>
      </p:sp>
      <p:sp>
        <p:nvSpPr>
          <p:cNvPr id="4" name="Rectangle 3"/>
          <p:cNvSpPr/>
          <p:nvPr/>
        </p:nvSpPr>
        <p:spPr>
          <a:xfrm>
            <a:off x="457200" y="133184"/>
            <a:ext cx="7746714" cy="493173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lvl="0" indent="-285750" defTabSz="614363" eaLnBrk="0" hangingPunct="0">
              <a:lnSpc>
                <a:spcPct val="80000"/>
              </a:lnSpc>
              <a:spcAft>
                <a:spcPct val="25000"/>
              </a:spcAft>
              <a:buClr>
                <a:srgbClr val="801C7D"/>
              </a:buClr>
            </a:pPr>
            <a:r>
              <a:rPr lang="en-US" sz="1800" b="1" dirty="0">
                <a:solidFill>
                  <a:srgbClr val="FF6600"/>
                </a:solidFill>
                <a:latin typeface="Courier New" pitchFamily="49" charset="0"/>
                <a:cs typeface="Courier New" pitchFamily="49" charset="0"/>
              </a:rPr>
              <a:t>uptime ; </a:t>
            </a:r>
            <a:r>
              <a:rPr lang="en-US" sz="1800" b="1" dirty="0" err="1">
                <a:solidFill>
                  <a:srgbClr val="FF6600"/>
                </a:solidFill>
                <a:latin typeface="Courier New" pitchFamily="49" charset="0"/>
                <a:cs typeface="Courier New" pitchFamily="49" charset="0"/>
              </a:rPr>
              <a:t>vmstat</a:t>
            </a:r>
            <a:r>
              <a:rPr lang="en-US" sz="1800" b="1" dirty="0">
                <a:solidFill>
                  <a:srgbClr val="FF6600"/>
                </a:solidFill>
                <a:latin typeface="Courier New" pitchFamily="49" charset="0"/>
                <a:cs typeface="Courier New" pitchFamily="49" charset="0"/>
              </a:rPr>
              <a:t> –s</a:t>
            </a:r>
          </a:p>
          <a:p>
            <a:pPr marL="285750" lvl="0" indent="-285750" defTabSz="614363" eaLnBrk="0" hangingPunct="0">
              <a:lnSpc>
                <a:spcPct val="80000"/>
              </a:lnSpc>
              <a:spcAft>
                <a:spcPct val="25000"/>
              </a:spcAft>
              <a:buClr>
                <a:srgbClr val="801C7D"/>
              </a:buClr>
            </a:pPr>
            <a:r>
              <a:rPr lang="en-US" sz="1100" dirty="0">
                <a:solidFill>
                  <a:prstClr val="black"/>
                </a:solidFill>
                <a:latin typeface="Courier New" pitchFamily="49" charset="0"/>
                <a:cs typeface="Courier New" pitchFamily="49" charset="0"/>
              </a:rPr>
              <a:t> </a:t>
            </a:r>
            <a:r>
              <a:rPr lang="en-US" sz="1050" dirty="0">
                <a:solidFill>
                  <a:prstClr val="black"/>
                </a:solidFill>
                <a:latin typeface="Courier New" pitchFamily="49" charset="0"/>
                <a:cs typeface="Courier New" pitchFamily="49" charset="0"/>
              </a:rPr>
              <a:t>07:45AM   up 5 days,  14:35,  7 users,  load average: 68.90, 55.77, 53.68</a:t>
            </a: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13783904583 total address trans. faults</a:t>
            </a: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18464514733 page ins</a:t>
            </a: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2091137989 page outs</a:t>
            </a: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0 paging space page ins</a:t>
            </a: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a:t>
            </a:r>
            <a:r>
              <a:rPr lang="en-US" sz="1050" b="1" dirty="0">
                <a:solidFill>
                  <a:prstClr val="black"/>
                </a:solidFill>
                <a:latin typeface="Courier New" pitchFamily="49" charset="0"/>
                <a:cs typeface="Courier New" pitchFamily="49" charset="0"/>
              </a:rPr>
              <a:t>0 paging space page outs</a:t>
            </a:r>
            <a:r>
              <a:rPr lang="en-US" sz="1050" b="1" dirty="0">
                <a:solidFill>
                  <a:srgbClr val="0000FF"/>
                </a:solidFill>
                <a:latin typeface="Courier New" pitchFamily="49" charset="0"/>
                <a:cs typeface="Courier New" pitchFamily="49" charset="0"/>
              </a:rPr>
              <a:t> </a:t>
            </a:r>
            <a:r>
              <a:rPr lang="en-US" sz="1050" b="1" dirty="0">
                <a:solidFill>
                  <a:srgbClr val="0000FF"/>
                </a:solidFill>
                <a:latin typeface="Arial"/>
                <a:cs typeface="Arial" charset="0"/>
                <a:sym typeface="Wingdings" pitchFamily="2" charset="2"/>
              </a:rPr>
              <a:t> Acceptable Tolerance is 5-digits/90days Uptime</a:t>
            </a:r>
            <a:endParaRPr lang="en-US" sz="1050" dirty="0">
              <a:solidFill>
                <a:srgbClr val="0000FF"/>
              </a:solidFill>
              <a:latin typeface="Courier New" pitchFamily="49" charset="0"/>
              <a:cs typeface="Courier New" pitchFamily="49" charset="0"/>
            </a:endParaRP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0 total reclaims</a:t>
            </a: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6953205800 zero filled pages faults</a:t>
            </a: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89715 executable filled pages faults</a:t>
            </a: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38420778917 pages examined by clock</a:t>
            </a: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5 revolutions of the clock hand</a:t>
            </a: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20036911968 pages freed by the clock</a:t>
            </a: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46545239 backtracks</a:t>
            </a: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a:t>
            </a:r>
            <a:r>
              <a:rPr lang="en-US" sz="1050" b="1" dirty="0">
                <a:solidFill>
                  <a:srgbClr val="FF0000"/>
                </a:solidFill>
                <a:latin typeface="Courier New" pitchFamily="49" charset="0"/>
                <a:cs typeface="Courier New" pitchFamily="49" charset="0"/>
              </a:rPr>
              <a:t>137657525 free frame waits</a:t>
            </a:r>
            <a:r>
              <a:rPr lang="en-US" sz="1050" b="1" dirty="0">
                <a:solidFill>
                  <a:srgbClr val="0000FF"/>
                </a:solidFill>
                <a:latin typeface="Courier New" pitchFamily="49" charset="0"/>
                <a:cs typeface="Courier New" pitchFamily="49" charset="0"/>
              </a:rPr>
              <a:t> </a:t>
            </a:r>
            <a:r>
              <a:rPr lang="en-US" sz="1050" b="1" dirty="0">
                <a:solidFill>
                  <a:srgbClr val="0000FF"/>
                </a:solidFill>
                <a:latin typeface="Arial"/>
                <a:cs typeface="Arial" charset="0"/>
                <a:sym typeface="Wingdings" pitchFamily="2" charset="2"/>
              </a:rPr>
              <a:t>  Acceptable Tolerance is 5-digits/90days Uptime</a:t>
            </a:r>
            <a:endParaRPr lang="en-US" sz="1050" dirty="0">
              <a:solidFill>
                <a:prstClr val="black"/>
              </a:solidFill>
              <a:latin typeface="Courier New" pitchFamily="49" charset="0"/>
              <a:cs typeface="Courier New" pitchFamily="49" charset="0"/>
            </a:endParaRP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0 extend XPT waits</a:t>
            </a: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1779946655 pending I/O waits</a:t>
            </a: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20598490595 start I/</a:t>
            </a:r>
            <a:r>
              <a:rPr lang="en-US" sz="1050" dirty="0" err="1">
                <a:solidFill>
                  <a:prstClr val="black"/>
                </a:solidFill>
                <a:latin typeface="Courier New" pitchFamily="49" charset="0"/>
                <a:cs typeface="Courier New" pitchFamily="49" charset="0"/>
              </a:rPr>
              <a:t>Os</a:t>
            </a:r>
            <a:endParaRPr lang="en-US" sz="1050" dirty="0">
              <a:solidFill>
                <a:prstClr val="black"/>
              </a:solidFill>
              <a:latin typeface="Courier New" pitchFamily="49" charset="0"/>
              <a:cs typeface="Courier New" pitchFamily="49" charset="0"/>
            </a:endParaRP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2333693437 </a:t>
            </a:r>
            <a:r>
              <a:rPr lang="en-US" sz="1050" dirty="0" err="1">
                <a:solidFill>
                  <a:prstClr val="black"/>
                </a:solidFill>
                <a:latin typeface="Courier New" pitchFamily="49" charset="0"/>
                <a:cs typeface="Courier New" pitchFamily="49" charset="0"/>
              </a:rPr>
              <a:t>iodones</a:t>
            </a:r>
            <a:endParaRPr lang="en-US" sz="1050" dirty="0">
              <a:solidFill>
                <a:prstClr val="black"/>
              </a:solidFill>
              <a:latin typeface="Courier New" pitchFamily="49" charset="0"/>
              <a:cs typeface="Courier New" pitchFamily="49" charset="0"/>
            </a:endParaRP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8560316549 </a:t>
            </a:r>
            <a:r>
              <a:rPr lang="en-US" sz="1050" dirty="0" err="1">
                <a:solidFill>
                  <a:prstClr val="black"/>
                </a:solidFill>
                <a:latin typeface="Courier New" pitchFamily="49" charset="0"/>
                <a:cs typeface="Courier New" pitchFamily="49" charset="0"/>
              </a:rPr>
              <a:t>cpu</a:t>
            </a:r>
            <a:r>
              <a:rPr lang="en-US" sz="1050" dirty="0">
                <a:solidFill>
                  <a:prstClr val="black"/>
                </a:solidFill>
                <a:latin typeface="Courier New" pitchFamily="49" charset="0"/>
                <a:cs typeface="Courier New" pitchFamily="49" charset="0"/>
              </a:rPr>
              <a:t> context switches</a:t>
            </a: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1900589120 device interrupts</a:t>
            </a: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70007091 software interrupts</a:t>
            </a: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1230095024 </a:t>
            </a:r>
            <a:r>
              <a:rPr lang="en-US" sz="1050" dirty="0" err="1">
                <a:solidFill>
                  <a:prstClr val="black"/>
                </a:solidFill>
                <a:latin typeface="Courier New" pitchFamily="49" charset="0"/>
                <a:cs typeface="Courier New" pitchFamily="49" charset="0"/>
              </a:rPr>
              <a:t>decrementer</a:t>
            </a:r>
            <a:r>
              <a:rPr lang="en-US" sz="1050" dirty="0">
                <a:solidFill>
                  <a:prstClr val="black"/>
                </a:solidFill>
                <a:latin typeface="Courier New" pitchFamily="49" charset="0"/>
                <a:cs typeface="Courier New" pitchFamily="49" charset="0"/>
              </a:rPr>
              <a:t> interrupts</a:t>
            </a: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7598754 </a:t>
            </a:r>
            <a:r>
              <a:rPr lang="en-US" sz="1050" dirty="0" err="1">
                <a:solidFill>
                  <a:prstClr val="black"/>
                </a:solidFill>
                <a:latin typeface="Courier New" pitchFamily="49" charset="0"/>
                <a:cs typeface="Courier New" pitchFamily="49" charset="0"/>
              </a:rPr>
              <a:t>mpc</a:t>
            </a:r>
            <a:r>
              <a:rPr lang="en-US" sz="1050" dirty="0">
                <a:solidFill>
                  <a:prstClr val="black"/>
                </a:solidFill>
                <a:latin typeface="Courier New" pitchFamily="49" charset="0"/>
                <a:cs typeface="Courier New" pitchFamily="49" charset="0"/>
              </a:rPr>
              <a:t>-sent interrupts</a:t>
            </a: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7598754 </a:t>
            </a:r>
            <a:r>
              <a:rPr lang="en-US" sz="1050" dirty="0" err="1">
                <a:solidFill>
                  <a:prstClr val="black"/>
                </a:solidFill>
                <a:latin typeface="Courier New" pitchFamily="49" charset="0"/>
                <a:cs typeface="Courier New" pitchFamily="49" charset="0"/>
              </a:rPr>
              <a:t>mpc</a:t>
            </a:r>
            <a:r>
              <a:rPr lang="en-US" sz="1050" dirty="0">
                <a:solidFill>
                  <a:prstClr val="black"/>
                </a:solidFill>
                <a:latin typeface="Courier New" pitchFamily="49" charset="0"/>
                <a:cs typeface="Courier New" pitchFamily="49" charset="0"/>
              </a:rPr>
              <a:t>-received interrupts</a:t>
            </a: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676750577 phantom interrupts</a:t>
            </a: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0 traps</a:t>
            </a:r>
          </a:p>
          <a:p>
            <a:pPr marL="285750" lvl="0" indent="-285750" defTabSz="614363" eaLnBrk="0" hangingPunct="0">
              <a:lnSpc>
                <a:spcPct val="80000"/>
              </a:lnSpc>
              <a:spcAft>
                <a:spcPct val="25000"/>
              </a:spcAft>
              <a:buClr>
                <a:srgbClr val="801C7D"/>
              </a:buClr>
            </a:pPr>
            <a:r>
              <a:rPr lang="en-US" sz="1050" dirty="0">
                <a:solidFill>
                  <a:prstClr val="black"/>
                </a:solidFill>
                <a:latin typeface="Courier New" pitchFamily="49" charset="0"/>
                <a:cs typeface="Courier New" pitchFamily="49" charset="0"/>
              </a:rPr>
              <a:t>          32508428126 </a:t>
            </a:r>
            <a:r>
              <a:rPr lang="en-US" sz="1050" dirty="0" err="1">
                <a:solidFill>
                  <a:prstClr val="black"/>
                </a:solidFill>
                <a:latin typeface="Courier New" pitchFamily="49" charset="0"/>
                <a:cs typeface="Courier New" pitchFamily="49" charset="0"/>
              </a:rPr>
              <a:t>syscalls</a:t>
            </a:r>
            <a:endParaRPr lang="en-US" sz="1050" dirty="0">
              <a:solidFill>
                <a:prstClr val="black"/>
              </a:solidFill>
              <a:latin typeface="Courier New" pitchFamily="49" charset="0"/>
              <a:cs typeface="Courier New" pitchFamily="49" charset="0"/>
            </a:endParaRPr>
          </a:p>
        </p:txBody>
      </p:sp>
    </p:spTree>
    <p:extLst>
      <p:ext uri="{BB962C8B-B14F-4D97-AF65-F5344CB8AC3E}">
        <p14:creationId xmlns:p14="http://schemas.microsoft.com/office/powerpoint/2010/main" val="3661184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24</a:t>
            </a:fld>
            <a:endParaRPr lang="en-US"/>
          </a:p>
        </p:txBody>
      </p:sp>
      <p:sp>
        <p:nvSpPr>
          <p:cNvPr id="4" name="TextBox 3"/>
          <p:cNvSpPr txBox="1"/>
          <p:nvPr/>
        </p:nvSpPr>
        <p:spPr>
          <a:xfrm>
            <a:off x="236306" y="507653"/>
            <a:ext cx="8537824" cy="32070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ct val="80000"/>
              </a:lnSpc>
              <a:buFont typeface="Arial" charset="0"/>
              <a:buNone/>
            </a:pPr>
            <a:r>
              <a:rPr lang="en-US" sz="1100" b="1" dirty="0" err="1">
                <a:solidFill>
                  <a:srgbClr val="FF6600"/>
                </a:solidFill>
                <a:latin typeface="Courier New" panose="02070309020205020404" pitchFamily="49" charset="0"/>
                <a:cs typeface="Courier New" pitchFamily="49" charset="0"/>
              </a:rPr>
              <a:t>AIX:vmstat</a:t>
            </a:r>
            <a:r>
              <a:rPr lang="en-US" sz="1100" b="1" dirty="0">
                <a:solidFill>
                  <a:srgbClr val="FF6600"/>
                </a:solidFill>
                <a:latin typeface="Courier New" panose="02070309020205020404" pitchFamily="49" charset="0"/>
                <a:cs typeface="Courier New" pitchFamily="49" charset="0"/>
              </a:rPr>
              <a:t> –v</a:t>
            </a:r>
          </a:p>
          <a:p>
            <a:pPr>
              <a:lnSpc>
                <a:spcPct val="80000"/>
              </a:lnSpc>
              <a:buFont typeface="Arial" charset="0"/>
              <a:buNone/>
            </a:pPr>
            <a:r>
              <a:rPr lang="en-US" sz="1100" dirty="0">
                <a:latin typeface="Courier New" pitchFamily="49" charset="0"/>
                <a:cs typeface="Courier New" pitchFamily="49" charset="0"/>
              </a:rPr>
              <a:t>             25165824 memory pages</a:t>
            </a:r>
          </a:p>
          <a:p>
            <a:pPr>
              <a:lnSpc>
                <a:spcPct val="80000"/>
              </a:lnSpc>
              <a:buFont typeface="Arial" charset="0"/>
              <a:buNone/>
            </a:pPr>
            <a:r>
              <a:rPr lang="en-US" sz="1100" dirty="0">
                <a:latin typeface="Courier New" pitchFamily="49" charset="0"/>
                <a:cs typeface="Courier New" pitchFamily="49" charset="0"/>
              </a:rPr>
              <a:t>             19112512 </a:t>
            </a:r>
            <a:r>
              <a:rPr lang="en-US" sz="1100" dirty="0" err="1">
                <a:latin typeface="Courier New" pitchFamily="49" charset="0"/>
                <a:cs typeface="Courier New" pitchFamily="49" charset="0"/>
              </a:rPr>
              <a:t>lruable</a:t>
            </a:r>
            <a:r>
              <a:rPr lang="en-US" sz="1100" dirty="0">
                <a:latin typeface="Courier New" pitchFamily="49" charset="0"/>
                <a:cs typeface="Courier New" pitchFamily="49" charset="0"/>
              </a:rPr>
              <a:t> pages</a:t>
            </a:r>
          </a:p>
          <a:p>
            <a:pPr>
              <a:lnSpc>
                <a:spcPct val="80000"/>
              </a:lnSpc>
              <a:buFont typeface="Arial" charset="0"/>
              <a:buNone/>
            </a:pPr>
            <a:r>
              <a:rPr lang="en-US" sz="1100" dirty="0">
                <a:latin typeface="Courier New" pitchFamily="49" charset="0"/>
                <a:cs typeface="Courier New" pitchFamily="49" charset="0"/>
              </a:rPr>
              <a:t>                 9201 free pages </a:t>
            </a:r>
            <a:r>
              <a:rPr lang="en-US" sz="1100" b="1" dirty="0">
                <a:solidFill>
                  <a:schemeClr val="accent1"/>
                </a:solidFill>
                <a:latin typeface="Courier New" panose="02070309020205020404" pitchFamily="49" charset="0"/>
                <a:cs typeface="Courier New" panose="02070309020205020404" pitchFamily="49" charset="0"/>
                <a:sym typeface="Wingdings" pitchFamily="2" charset="2"/>
              </a:rPr>
              <a:t> This is the number of Free Pages on the Free Memory list</a:t>
            </a:r>
            <a:endParaRPr lang="en-US" sz="1100" b="1" dirty="0">
              <a:solidFill>
                <a:schemeClr val="accent1"/>
              </a:solidFill>
              <a:latin typeface="Courier New" pitchFamily="49" charset="0"/>
              <a:cs typeface="Courier New" pitchFamily="49" charset="0"/>
            </a:endParaRPr>
          </a:p>
          <a:p>
            <a:pPr>
              <a:lnSpc>
                <a:spcPct val="80000"/>
              </a:lnSpc>
              <a:buFont typeface="Arial" charset="0"/>
              <a:buNone/>
            </a:pPr>
            <a:r>
              <a:rPr lang="en-US" sz="1100" dirty="0">
                <a:latin typeface="Courier New" pitchFamily="49" charset="0"/>
                <a:cs typeface="Courier New" pitchFamily="49" charset="0"/>
              </a:rPr>
              <a:t>                    4 memory pools </a:t>
            </a:r>
            <a:r>
              <a:rPr lang="en-US" sz="1100" dirty="0">
                <a:solidFill>
                  <a:srgbClr val="CCECFF"/>
                </a:solidFill>
                <a:latin typeface="Courier New" panose="02070309020205020404" pitchFamily="49" charset="0"/>
                <a:cs typeface="Courier New" panose="02070309020205020404" pitchFamily="49" charset="0"/>
                <a:sym typeface="Wingdings" pitchFamily="2" charset="2"/>
              </a:rPr>
              <a:t> The count of AIX logical memory pools</a:t>
            </a:r>
            <a:endParaRPr lang="en-US" sz="1100" dirty="0">
              <a:solidFill>
                <a:srgbClr val="CCECFF"/>
              </a:solidFill>
              <a:latin typeface="Courier New" pitchFamily="49" charset="0"/>
              <a:cs typeface="Courier New" pitchFamily="49" charset="0"/>
            </a:endParaRPr>
          </a:p>
          <a:p>
            <a:pPr>
              <a:lnSpc>
                <a:spcPct val="80000"/>
              </a:lnSpc>
              <a:buFont typeface="Arial" charset="0"/>
              <a:buNone/>
            </a:pPr>
            <a:r>
              <a:rPr lang="en-US" sz="1100" dirty="0">
                <a:latin typeface="Courier New" pitchFamily="49" charset="0"/>
                <a:cs typeface="Courier New" pitchFamily="49" charset="0"/>
              </a:rPr>
              <a:t>              8028287 pinned pages </a:t>
            </a:r>
            <a:r>
              <a:rPr lang="en-US" sz="1100" b="1" dirty="0">
                <a:solidFill>
                  <a:schemeClr val="accent1"/>
                </a:solidFill>
                <a:latin typeface="Courier New" panose="02070309020205020404" pitchFamily="49" charset="0"/>
                <a:cs typeface="Courier New" panose="02070309020205020404" pitchFamily="49" charset="0"/>
                <a:sym typeface="Wingdings" pitchFamily="2" charset="2"/>
              </a:rPr>
              <a:t> Generally AIX is comprised of only pinned memory pages</a:t>
            </a:r>
            <a:endParaRPr lang="en-US" sz="1100" b="1" dirty="0">
              <a:solidFill>
                <a:schemeClr val="accent1"/>
              </a:solidFill>
              <a:latin typeface="Courier New" pitchFamily="49" charset="0"/>
              <a:cs typeface="Courier New" pitchFamily="49" charset="0"/>
            </a:endParaRPr>
          </a:p>
          <a:p>
            <a:pPr>
              <a:lnSpc>
                <a:spcPct val="80000"/>
              </a:lnSpc>
              <a:buFont typeface="Arial" charset="0"/>
              <a:buNone/>
            </a:pPr>
            <a:r>
              <a:rPr lang="en-US" sz="1100" dirty="0">
                <a:latin typeface="Courier New" pitchFamily="49" charset="0"/>
                <a:cs typeface="Courier New" pitchFamily="49" charset="0"/>
              </a:rPr>
              <a:t>                 80.0 </a:t>
            </a:r>
            <a:r>
              <a:rPr lang="en-US" sz="1100" dirty="0" err="1">
                <a:latin typeface="Courier New" pitchFamily="49" charset="0"/>
                <a:cs typeface="Courier New" pitchFamily="49" charset="0"/>
              </a:rPr>
              <a:t>maxpin</a:t>
            </a:r>
            <a:r>
              <a:rPr lang="en-US" sz="1100" dirty="0">
                <a:latin typeface="Courier New" pitchFamily="49" charset="0"/>
                <a:cs typeface="Courier New" pitchFamily="49" charset="0"/>
              </a:rPr>
              <a:t> percentage</a:t>
            </a:r>
          </a:p>
          <a:p>
            <a:pPr>
              <a:lnSpc>
                <a:spcPct val="80000"/>
              </a:lnSpc>
              <a:buFont typeface="Arial" charset="0"/>
              <a:buNone/>
            </a:pPr>
            <a:r>
              <a:rPr lang="en-US" sz="1100" dirty="0">
                <a:latin typeface="Courier New" pitchFamily="49" charset="0"/>
                <a:cs typeface="Courier New" pitchFamily="49" charset="0"/>
              </a:rPr>
              <a:t>                  3.0 </a:t>
            </a:r>
            <a:r>
              <a:rPr lang="en-US" sz="1100" dirty="0" err="1">
                <a:latin typeface="Courier New" pitchFamily="49" charset="0"/>
                <a:cs typeface="Courier New" pitchFamily="49" charset="0"/>
              </a:rPr>
              <a:t>minperm</a:t>
            </a:r>
            <a:r>
              <a:rPr lang="en-US" sz="1100" dirty="0">
                <a:latin typeface="Courier New" pitchFamily="49" charset="0"/>
                <a:cs typeface="Courier New" pitchFamily="49" charset="0"/>
              </a:rPr>
              <a:t> percentage </a:t>
            </a:r>
            <a:r>
              <a:rPr lang="en-US" sz="1100" b="1" dirty="0">
                <a:solidFill>
                  <a:schemeClr val="accent1"/>
                </a:solidFill>
                <a:latin typeface="Courier New" panose="02070309020205020404" pitchFamily="49" charset="0"/>
                <a:cs typeface="Courier New" panose="02070309020205020404" pitchFamily="49" charset="0"/>
                <a:sym typeface="Wingdings" pitchFamily="2" charset="2"/>
              </a:rPr>
              <a:t> This value is the trigger for </a:t>
            </a:r>
            <a:r>
              <a:rPr lang="en-US" sz="1100" b="1" dirty="0" err="1">
                <a:solidFill>
                  <a:schemeClr val="accent1"/>
                </a:solidFill>
                <a:latin typeface="Courier New" panose="02070309020205020404" pitchFamily="49" charset="0"/>
                <a:cs typeface="Courier New" panose="02070309020205020404" pitchFamily="49" charset="0"/>
                <a:sym typeface="Wingdings" pitchFamily="2" charset="2"/>
              </a:rPr>
              <a:t>pagingspace-pageouts</a:t>
            </a:r>
            <a:endParaRPr lang="en-US" sz="1100" b="1" dirty="0">
              <a:solidFill>
                <a:schemeClr val="accent1"/>
              </a:solidFill>
              <a:latin typeface="Courier New" panose="02070309020205020404" pitchFamily="49" charset="0"/>
              <a:cs typeface="Courier New" panose="02070309020205020404" pitchFamily="49" charset="0"/>
            </a:endParaRPr>
          </a:p>
          <a:p>
            <a:pPr>
              <a:lnSpc>
                <a:spcPct val="80000"/>
              </a:lnSpc>
              <a:buFont typeface="Arial" charset="0"/>
              <a:buNone/>
            </a:pPr>
            <a:r>
              <a:rPr lang="en-US" sz="1100" dirty="0">
                <a:latin typeface="Courier New" pitchFamily="49" charset="0"/>
                <a:cs typeface="Courier New" pitchFamily="49" charset="0"/>
              </a:rPr>
              <a:t>                 90.0 </a:t>
            </a:r>
            <a:r>
              <a:rPr lang="en-US" sz="1100" dirty="0" err="1">
                <a:latin typeface="Courier New" pitchFamily="49" charset="0"/>
                <a:cs typeface="Courier New" pitchFamily="49" charset="0"/>
              </a:rPr>
              <a:t>maxperm</a:t>
            </a:r>
            <a:r>
              <a:rPr lang="en-US" sz="1100" dirty="0">
                <a:latin typeface="Courier New" pitchFamily="49" charset="0"/>
                <a:cs typeface="Courier New" pitchFamily="49" charset="0"/>
              </a:rPr>
              <a:t> percentage</a:t>
            </a:r>
          </a:p>
          <a:p>
            <a:pPr>
              <a:lnSpc>
                <a:spcPct val="80000"/>
              </a:lnSpc>
              <a:buFont typeface="Arial" charset="0"/>
              <a:buNone/>
            </a:pPr>
            <a:r>
              <a:rPr lang="en-US" sz="1100" dirty="0">
                <a:latin typeface="Courier New" pitchFamily="49" charset="0"/>
                <a:cs typeface="Courier New" pitchFamily="49" charset="0"/>
              </a:rPr>
              <a:t>                 75.8 </a:t>
            </a:r>
            <a:r>
              <a:rPr lang="en-US" sz="1100" dirty="0" err="1">
                <a:latin typeface="Courier New" pitchFamily="49" charset="0"/>
                <a:cs typeface="Courier New" pitchFamily="49" charset="0"/>
              </a:rPr>
              <a:t>numperm</a:t>
            </a:r>
            <a:r>
              <a:rPr lang="en-US" sz="1100" dirty="0">
                <a:latin typeface="Courier New" pitchFamily="49" charset="0"/>
                <a:cs typeface="Courier New" pitchFamily="49" charset="0"/>
              </a:rPr>
              <a:t> percentage </a:t>
            </a:r>
            <a:r>
              <a:rPr lang="en-US" sz="1100" dirty="0">
                <a:solidFill>
                  <a:srgbClr val="CCECFF"/>
                </a:solidFill>
                <a:latin typeface="Courier New" panose="02070309020205020404" pitchFamily="49" charset="0"/>
                <a:cs typeface="Courier New" panose="02070309020205020404" pitchFamily="49" charset="0"/>
                <a:sym typeface="Wingdings" pitchFamily="2" charset="2"/>
              </a:rPr>
              <a:t> This is the percent of JFS/JFS2/NFS/</a:t>
            </a:r>
            <a:r>
              <a:rPr lang="en-US" sz="1100" dirty="0" err="1">
                <a:solidFill>
                  <a:srgbClr val="CCECFF"/>
                </a:solidFill>
                <a:latin typeface="Courier New" panose="02070309020205020404" pitchFamily="49" charset="0"/>
                <a:cs typeface="Courier New" panose="02070309020205020404" pitchFamily="49" charset="0"/>
                <a:sym typeface="Wingdings" pitchFamily="2" charset="2"/>
              </a:rPr>
              <a:t>VxFS</a:t>
            </a:r>
            <a:r>
              <a:rPr lang="en-US" sz="1100" dirty="0">
                <a:solidFill>
                  <a:srgbClr val="CCECFF"/>
                </a:solidFill>
                <a:latin typeface="Courier New" panose="02070309020205020404" pitchFamily="49" charset="0"/>
                <a:cs typeface="Courier New" panose="02070309020205020404" pitchFamily="49" charset="0"/>
                <a:sym typeface="Wingdings" pitchFamily="2" charset="2"/>
              </a:rPr>
              <a:t> File Cache</a:t>
            </a:r>
            <a:endParaRPr lang="en-US" sz="1100" dirty="0">
              <a:solidFill>
                <a:srgbClr val="CCECFF"/>
              </a:solidFill>
              <a:latin typeface="Courier New" pitchFamily="49" charset="0"/>
              <a:cs typeface="Courier New" pitchFamily="49" charset="0"/>
            </a:endParaRPr>
          </a:p>
          <a:p>
            <a:pPr>
              <a:lnSpc>
                <a:spcPct val="80000"/>
              </a:lnSpc>
              <a:buFont typeface="Arial" charset="0"/>
              <a:buNone/>
            </a:pPr>
            <a:r>
              <a:rPr lang="en-US" sz="1100" dirty="0">
                <a:latin typeface="Courier New" pitchFamily="49" charset="0"/>
                <a:cs typeface="Courier New" pitchFamily="49" charset="0"/>
              </a:rPr>
              <a:t>             14492435 file pages</a:t>
            </a:r>
            <a:r>
              <a:rPr lang="en-US" sz="1100" b="1" dirty="0">
                <a:latin typeface="Courier New" pitchFamily="49" charset="0"/>
                <a:cs typeface="Courier New" pitchFamily="49" charset="0"/>
              </a:rPr>
              <a:t> </a:t>
            </a:r>
            <a:r>
              <a:rPr lang="en-US" sz="1100" b="1" dirty="0">
                <a:solidFill>
                  <a:schemeClr val="accent1"/>
                </a:solidFill>
                <a:latin typeface="Courier New" panose="02070309020205020404" pitchFamily="49" charset="0"/>
                <a:cs typeface="Courier New" panose="02070309020205020404" pitchFamily="49" charset="0"/>
                <a:sym typeface="Wingdings" pitchFamily="2" charset="2"/>
              </a:rPr>
              <a:t> This is the number of JFS/JFS2/NFS/</a:t>
            </a:r>
            <a:r>
              <a:rPr lang="en-US" sz="1100" b="1" dirty="0" err="1">
                <a:solidFill>
                  <a:schemeClr val="accent1"/>
                </a:solidFill>
                <a:latin typeface="Courier New" panose="02070309020205020404" pitchFamily="49" charset="0"/>
                <a:cs typeface="Courier New" panose="02070309020205020404" pitchFamily="49" charset="0"/>
                <a:sym typeface="Wingdings" pitchFamily="2" charset="2"/>
              </a:rPr>
              <a:t>VxFS</a:t>
            </a:r>
            <a:r>
              <a:rPr lang="en-US" sz="1100" b="1" dirty="0">
                <a:solidFill>
                  <a:schemeClr val="accent1"/>
                </a:solidFill>
                <a:latin typeface="Courier New" panose="02070309020205020404" pitchFamily="49" charset="0"/>
                <a:cs typeface="Courier New" panose="02070309020205020404" pitchFamily="49" charset="0"/>
                <a:sym typeface="Wingdings" pitchFamily="2" charset="2"/>
              </a:rPr>
              <a:t> File Cache pages</a:t>
            </a:r>
            <a:endParaRPr lang="en-US" sz="1100" b="1" dirty="0">
              <a:solidFill>
                <a:schemeClr val="accent1"/>
              </a:solidFill>
              <a:latin typeface="Courier New" panose="02070309020205020404" pitchFamily="49" charset="0"/>
              <a:cs typeface="Courier New" panose="02070309020205020404" pitchFamily="49" charset="0"/>
            </a:endParaRPr>
          </a:p>
          <a:p>
            <a:pPr>
              <a:lnSpc>
                <a:spcPct val="80000"/>
              </a:lnSpc>
              <a:buFont typeface="Arial" charset="0"/>
              <a:buNone/>
            </a:pPr>
            <a:r>
              <a:rPr lang="en-US" sz="1100" dirty="0">
                <a:latin typeface="Courier New" pitchFamily="49" charset="0"/>
                <a:cs typeface="Courier New" pitchFamily="49" charset="0"/>
              </a:rPr>
              <a:t>                  0.0 compressed percentage</a:t>
            </a:r>
          </a:p>
          <a:p>
            <a:pPr>
              <a:lnSpc>
                <a:spcPct val="80000"/>
              </a:lnSpc>
              <a:buFont typeface="Arial" charset="0"/>
              <a:buNone/>
            </a:pPr>
            <a:r>
              <a:rPr lang="en-US" sz="1100" dirty="0">
                <a:latin typeface="Courier New" pitchFamily="49" charset="0"/>
                <a:cs typeface="Courier New" pitchFamily="49" charset="0"/>
              </a:rPr>
              <a:t>                    0 compressed pages</a:t>
            </a:r>
          </a:p>
          <a:p>
            <a:pPr>
              <a:lnSpc>
                <a:spcPct val="80000"/>
              </a:lnSpc>
              <a:buFont typeface="Arial" charset="0"/>
              <a:buNone/>
            </a:pPr>
            <a:r>
              <a:rPr lang="en-US" sz="1100" dirty="0">
                <a:latin typeface="Courier New" pitchFamily="49" charset="0"/>
                <a:cs typeface="Courier New" pitchFamily="49" charset="0"/>
              </a:rPr>
              <a:t>                 75.8 </a:t>
            </a:r>
            <a:r>
              <a:rPr lang="en-US" sz="1100" dirty="0" err="1">
                <a:latin typeface="Courier New" pitchFamily="49" charset="0"/>
                <a:cs typeface="Courier New" pitchFamily="49" charset="0"/>
              </a:rPr>
              <a:t>numclient</a:t>
            </a:r>
            <a:r>
              <a:rPr lang="en-US" sz="1100" dirty="0">
                <a:latin typeface="Courier New" pitchFamily="49" charset="0"/>
                <a:cs typeface="Courier New" pitchFamily="49" charset="0"/>
              </a:rPr>
              <a:t> percentage </a:t>
            </a:r>
            <a:r>
              <a:rPr lang="en-US" sz="1100" dirty="0">
                <a:solidFill>
                  <a:srgbClr val="CCECFF"/>
                </a:solidFill>
                <a:latin typeface="Courier New" panose="02070309020205020404" pitchFamily="49" charset="0"/>
                <a:cs typeface="Courier New" panose="02070309020205020404" pitchFamily="49" charset="0"/>
                <a:sym typeface="Wingdings" pitchFamily="2" charset="2"/>
              </a:rPr>
              <a:t> This is the percent of JFS2-only File Cache</a:t>
            </a:r>
            <a:endParaRPr lang="en-US" sz="1100" dirty="0">
              <a:solidFill>
                <a:srgbClr val="CCECFF"/>
              </a:solidFill>
              <a:latin typeface="Courier New" pitchFamily="49" charset="0"/>
              <a:cs typeface="Courier New" pitchFamily="49" charset="0"/>
            </a:endParaRPr>
          </a:p>
          <a:p>
            <a:pPr>
              <a:lnSpc>
                <a:spcPct val="80000"/>
              </a:lnSpc>
              <a:buFont typeface="Arial" charset="0"/>
              <a:buNone/>
            </a:pPr>
            <a:r>
              <a:rPr lang="en-US" sz="1100" dirty="0">
                <a:latin typeface="Courier New" pitchFamily="49" charset="0"/>
                <a:cs typeface="Courier New" pitchFamily="49" charset="0"/>
              </a:rPr>
              <a:t>                 90.0 </a:t>
            </a:r>
            <a:r>
              <a:rPr lang="en-US" sz="1100" dirty="0" err="1">
                <a:latin typeface="Courier New" pitchFamily="49" charset="0"/>
                <a:cs typeface="Courier New" pitchFamily="49" charset="0"/>
              </a:rPr>
              <a:t>maxclient</a:t>
            </a:r>
            <a:r>
              <a:rPr lang="en-US" sz="1100" dirty="0">
                <a:latin typeface="Courier New" pitchFamily="49" charset="0"/>
                <a:cs typeface="Courier New" pitchFamily="49" charset="0"/>
              </a:rPr>
              <a:t> percentage</a:t>
            </a:r>
          </a:p>
          <a:p>
            <a:pPr>
              <a:lnSpc>
                <a:spcPct val="80000"/>
              </a:lnSpc>
              <a:buFont typeface="Arial" charset="0"/>
              <a:buNone/>
            </a:pPr>
            <a:r>
              <a:rPr lang="en-US" sz="1100" dirty="0">
                <a:latin typeface="Courier New" pitchFamily="49" charset="0"/>
                <a:cs typeface="Courier New" pitchFamily="49" charset="0"/>
              </a:rPr>
              <a:t>             14492435 client pages</a:t>
            </a:r>
            <a:r>
              <a:rPr lang="en-US" sz="1100" b="1" dirty="0">
                <a:latin typeface="Courier New" pitchFamily="49" charset="0"/>
                <a:cs typeface="Courier New" pitchFamily="49" charset="0"/>
              </a:rPr>
              <a:t> </a:t>
            </a:r>
            <a:r>
              <a:rPr lang="en-US" sz="1100" b="1" dirty="0">
                <a:solidFill>
                  <a:schemeClr val="accent1"/>
                </a:solidFill>
                <a:latin typeface="Courier New" panose="02070309020205020404" pitchFamily="49" charset="0"/>
                <a:cs typeface="Courier New" panose="02070309020205020404" pitchFamily="49" charset="0"/>
                <a:sym typeface="Wingdings" pitchFamily="2" charset="2"/>
              </a:rPr>
              <a:t> This is the number of JFS2 File Cache pages</a:t>
            </a:r>
            <a:endParaRPr lang="en-US" sz="1100" b="1" dirty="0">
              <a:solidFill>
                <a:schemeClr val="accent1"/>
              </a:solidFill>
              <a:latin typeface="Courier New" panose="02070309020205020404" pitchFamily="49" charset="0"/>
              <a:cs typeface="Courier New" panose="02070309020205020404" pitchFamily="49" charset="0"/>
            </a:endParaRPr>
          </a:p>
          <a:p>
            <a:pPr>
              <a:lnSpc>
                <a:spcPct val="80000"/>
              </a:lnSpc>
              <a:buFont typeface="Arial" charset="0"/>
              <a:buNone/>
            </a:pPr>
            <a:r>
              <a:rPr lang="en-US" sz="1100" dirty="0">
                <a:latin typeface="Courier New" pitchFamily="49" charset="0"/>
                <a:cs typeface="Courier New" pitchFamily="49" charset="0"/>
              </a:rPr>
              <a:t>                    0 remote </a:t>
            </a:r>
            <a:r>
              <a:rPr lang="en-US" sz="1100" dirty="0" err="1">
                <a:latin typeface="Courier New" pitchFamily="49" charset="0"/>
                <a:cs typeface="Courier New" pitchFamily="49" charset="0"/>
              </a:rPr>
              <a:t>pageouts</a:t>
            </a:r>
            <a:r>
              <a:rPr lang="en-US" sz="1100" dirty="0">
                <a:latin typeface="Courier New" pitchFamily="49" charset="0"/>
                <a:cs typeface="Courier New" pitchFamily="49" charset="0"/>
              </a:rPr>
              <a:t> scheduled</a:t>
            </a:r>
          </a:p>
          <a:p>
            <a:pPr>
              <a:lnSpc>
                <a:spcPct val="80000"/>
              </a:lnSpc>
              <a:buFont typeface="Arial" charset="0"/>
              <a:buNone/>
            </a:pPr>
            <a:r>
              <a:rPr lang="en-US" sz="1100" b="1" dirty="0">
                <a:latin typeface="Courier New" pitchFamily="49" charset="0"/>
                <a:cs typeface="Courier New" pitchFamily="49" charset="0"/>
              </a:rPr>
              <a:t>                  857 pending disk I/</a:t>
            </a:r>
            <a:r>
              <a:rPr lang="en-US" sz="1100" b="1" dirty="0" err="1">
                <a:latin typeface="Courier New" pitchFamily="49" charset="0"/>
                <a:cs typeface="Courier New" pitchFamily="49" charset="0"/>
              </a:rPr>
              <a:t>Os</a:t>
            </a:r>
            <a:r>
              <a:rPr lang="en-US" sz="1100" b="1" dirty="0">
                <a:latin typeface="Courier New" pitchFamily="49" charset="0"/>
                <a:cs typeface="Courier New" pitchFamily="49" charset="0"/>
              </a:rPr>
              <a:t> blocked with no </a:t>
            </a:r>
            <a:r>
              <a:rPr lang="en-US" sz="1100" b="1" dirty="0" err="1">
                <a:latin typeface="Courier New" pitchFamily="49" charset="0"/>
                <a:cs typeface="Courier New" pitchFamily="49" charset="0"/>
              </a:rPr>
              <a:t>pbuf</a:t>
            </a:r>
            <a:r>
              <a:rPr lang="en-US" sz="1100" b="1" dirty="0">
                <a:latin typeface="Courier New" pitchFamily="49" charset="0"/>
                <a:cs typeface="Courier New" pitchFamily="49" charset="0"/>
              </a:rPr>
              <a:t> </a:t>
            </a:r>
            <a:r>
              <a:rPr lang="en-US" sz="1100" b="1" dirty="0">
                <a:solidFill>
                  <a:schemeClr val="hlink"/>
                </a:solidFill>
                <a:latin typeface="Courier New" panose="02070309020205020404" pitchFamily="49" charset="0"/>
                <a:cs typeface="Courier New" panose="02070309020205020404" pitchFamily="49" charset="0"/>
                <a:sym typeface="Wingdings" pitchFamily="2" charset="2"/>
              </a:rPr>
              <a:t> AIX </a:t>
            </a:r>
            <a:r>
              <a:rPr lang="en-US" sz="1100" b="1" dirty="0" err="1">
                <a:solidFill>
                  <a:schemeClr val="hlink"/>
                </a:solidFill>
                <a:latin typeface="Courier New" panose="02070309020205020404" pitchFamily="49" charset="0"/>
                <a:cs typeface="Courier New" panose="02070309020205020404" pitchFamily="49" charset="0"/>
                <a:sym typeface="Wingdings" pitchFamily="2" charset="2"/>
              </a:rPr>
              <a:t>pbuf</a:t>
            </a:r>
            <a:r>
              <a:rPr lang="en-US" sz="1100" b="1" dirty="0">
                <a:solidFill>
                  <a:schemeClr val="hlink"/>
                </a:solidFill>
                <a:latin typeface="Courier New" panose="02070309020205020404" pitchFamily="49" charset="0"/>
                <a:cs typeface="Courier New" panose="02070309020205020404" pitchFamily="49" charset="0"/>
                <a:sym typeface="Wingdings" pitchFamily="2" charset="2"/>
              </a:rPr>
              <a:t> exhaustion</a:t>
            </a:r>
            <a:endParaRPr lang="en-US" sz="1100" b="1" dirty="0">
              <a:solidFill>
                <a:schemeClr val="hlink"/>
              </a:solidFill>
              <a:latin typeface="Courier New" pitchFamily="49" charset="0"/>
              <a:cs typeface="Courier New" pitchFamily="49" charset="0"/>
            </a:endParaRPr>
          </a:p>
          <a:p>
            <a:pPr>
              <a:lnSpc>
                <a:spcPct val="80000"/>
              </a:lnSpc>
              <a:buFont typeface="Arial" charset="0"/>
              <a:buNone/>
            </a:pPr>
            <a:r>
              <a:rPr lang="en-US" sz="1100" b="1" dirty="0">
                <a:latin typeface="Courier New" pitchFamily="49" charset="0"/>
                <a:cs typeface="Courier New" pitchFamily="49" charset="0"/>
              </a:rPr>
              <a:t>                    0 paging space I/</a:t>
            </a:r>
            <a:r>
              <a:rPr lang="en-US" sz="1100" b="1" dirty="0" err="1">
                <a:latin typeface="Courier New" pitchFamily="49" charset="0"/>
                <a:cs typeface="Courier New" pitchFamily="49" charset="0"/>
              </a:rPr>
              <a:t>Os</a:t>
            </a:r>
            <a:r>
              <a:rPr lang="en-US" sz="1100" b="1" dirty="0">
                <a:latin typeface="Courier New" pitchFamily="49" charset="0"/>
                <a:cs typeface="Courier New" pitchFamily="49" charset="0"/>
              </a:rPr>
              <a:t> blocked with no </a:t>
            </a:r>
            <a:r>
              <a:rPr lang="en-US" sz="1100" b="1" dirty="0" err="1">
                <a:latin typeface="Courier New" pitchFamily="49" charset="0"/>
                <a:cs typeface="Courier New" pitchFamily="49" charset="0"/>
              </a:rPr>
              <a:t>psbuf</a:t>
            </a:r>
            <a:r>
              <a:rPr lang="en-US" sz="1100" b="1" dirty="0">
                <a:latin typeface="Courier New" pitchFamily="49" charset="0"/>
                <a:cs typeface="Courier New" pitchFamily="49" charset="0"/>
              </a:rPr>
              <a:t> </a:t>
            </a:r>
            <a:r>
              <a:rPr lang="en-US" sz="1100" b="1" dirty="0">
                <a:solidFill>
                  <a:schemeClr val="hlink"/>
                </a:solidFill>
                <a:latin typeface="Courier New" panose="02070309020205020404" pitchFamily="49" charset="0"/>
                <a:cs typeface="Courier New" panose="02070309020205020404" pitchFamily="49" charset="0"/>
                <a:sym typeface="Wingdings" pitchFamily="2" charset="2"/>
              </a:rPr>
              <a:t> AIX </a:t>
            </a:r>
            <a:r>
              <a:rPr lang="en-US" sz="1100" b="1" dirty="0" err="1">
                <a:solidFill>
                  <a:schemeClr val="hlink"/>
                </a:solidFill>
                <a:latin typeface="Courier New" panose="02070309020205020404" pitchFamily="49" charset="0"/>
                <a:cs typeface="Courier New" panose="02070309020205020404" pitchFamily="49" charset="0"/>
                <a:sym typeface="Wingdings" pitchFamily="2" charset="2"/>
              </a:rPr>
              <a:t>psbuf</a:t>
            </a:r>
            <a:r>
              <a:rPr lang="en-US" sz="1100" b="1" dirty="0">
                <a:solidFill>
                  <a:schemeClr val="hlink"/>
                </a:solidFill>
                <a:latin typeface="Courier New" panose="02070309020205020404" pitchFamily="49" charset="0"/>
                <a:cs typeface="Courier New" panose="02070309020205020404" pitchFamily="49" charset="0"/>
                <a:sym typeface="Wingdings" pitchFamily="2" charset="2"/>
              </a:rPr>
              <a:t> exhaustion</a:t>
            </a:r>
            <a:endParaRPr lang="en-US" sz="1100" b="1" dirty="0">
              <a:latin typeface="Courier New" pitchFamily="49" charset="0"/>
              <a:cs typeface="Courier New" pitchFamily="49" charset="0"/>
            </a:endParaRPr>
          </a:p>
          <a:p>
            <a:pPr>
              <a:lnSpc>
                <a:spcPct val="80000"/>
              </a:lnSpc>
              <a:buFont typeface="Arial" charset="0"/>
              <a:buNone/>
            </a:pPr>
            <a:r>
              <a:rPr lang="en-US" sz="1100" b="1" dirty="0">
                <a:latin typeface="Courier New" pitchFamily="49" charset="0"/>
                <a:cs typeface="Courier New" pitchFamily="49" charset="0"/>
              </a:rPr>
              <a:t>                 1972 </a:t>
            </a:r>
            <a:r>
              <a:rPr lang="en-US" sz="1100" b="1" dirty="0" err="1">
                <a:latin typeface="Courier New" pitchFamily="49" charset="0"/>
                <a:cs typeface="Courier New" pitchFamily="49" charset="0"/>
              </a:rPr>
              <a:t>filesystem</a:t>
            </a:r>
            <a:r>
              <a:rPr lang="en-US" sz="1100" b="1" dirty="0">
                <a:latin typeface="Courier New" pitchFamily="49" charset="0"/>
                <a:cs typeface="Courier New" pitchFamily="49" charset="0"/>
              </a:rPr>
              <a:t> I/</a:t>
            </a:r>
            <a:r>
              <a:rPr lang="en-US" sz="1100" b="1" dirty="0" err="1">
                <a:latin typeface="Courier New" pitchFamily="49" charset="0"/>
                <a:cs typeface="Courier New" pitchFamily="49" charset="0"/>
              </a:rPr>
              <a:t>Os</a:t>
            </a:r>
            <a:r>
              <a:rPr lang="en-US" sz="1100" b="1" dirty="0">
                <a:latin typeface="Courier New" pitchFamily="49" charset="0"/>
                <a:cs typeface="Courier New" pitchFamily="49" charset="0"/>
              </a:rPr>
              <a:t> blocked with no </a:t>
            </a:r>
            <a:r>
              <a:rPr lang="en-US" sz="1100" b="1" dirty="0" err="1">
                <a:latin typeface="Courier New" pitchFamily="49" charset="0"/>
                <a:cs typeface="Courier New" pitchFamily="49" charset="0"/>
              </a:rPr>
              <a:t>fsbuf</a:t>
            </a:r>
            <a:r>
              <a:rPr lang="en-US" sz="1100" b="1" dirty="0">
                <a:latin typeface="Courier New" pitchFamily="49" charset="0"/>
                <a:cs typeface="Courier New" pitchFamily="49" charset="0"/>
              </a:rPr>
              <a:t> </a:t>
            </a:r>
            <a:r>
              <a:rPr lang="en-US" sz="1100" b="1" dirty="0">
                <a:solidFill>
                  <a:schemeClr val="hlink"/>
                </a:solidFill>
                <a:latin typeface="Courier New" panose="02070309020205020404" pitchFamily="49" charset="0"/>
                <a:cs typeface="Courier New" panose="02070309020205020404" pitchFamily="49" charset="0"/>
                <a:sym typeface="Wingdings" pitchFamily="2" charset="2"/>
              </a:rPr>
              <a:t> AIX </a:t>
            </a:r>
            <a:r>
              <a:rPr lang="en-US" sz="1100" b="1" dirty="0" err="1">
                <a:solidFill>
                  <a:schemeClr val="hlink"/>
                </a:solidFill>
                <a:latin typeface="Courier New" panose="02070309020205020404" pitchFamily="49" charset="0"/>
                <a:cs typeface="Courier New" panose="02070309020205020404" pitchFamily="49" charset="0"/>
                <a:sym typeface="Wingdings" pitchFamily="2" charset="2"/>
              </a:rPr>
              <a:t>fsbuf</a:t>
            </a:r>
            <a:r>
              <a:rPr lang="en-US" sz="1100" b="1" dirty="0">
                <a:solidFill>
                  <a:schemeClr val="hlink"/>
                </a:solidFill>
                <a:latin typeface="Courier New" panose="02070309020205020404" pitchFamily="49" charset="0"/>
                <a:cs typeface="Courier New" panose="02070309020205020404" pitchFamily="49" charset="0"/>
                <a:sym typeface="Wingdings" pitchFamily="2" charset="2"/>
              </a:rPr>
              <a:t> exhaustion (JFS)</a:t>
            </a:r>
            <a:endParaRPr lang="en-US" sz="1100" b="1" dirty="0">
              <a:latin typeface="Courier New" pitchFamily="49" charset="0"/>
              <a:cs typeface="Courier New" pitchFamily="49" charset="0"/>
            </a:endParaRPr>
          </a:p>
          <a:p>
            <a:pPr>
              <a:lnSpc>
                <a:spcPct val="80000"/>
              </a:lnSpc>
              <a:buFont typeface="Arial" charset="0"/>
              <a:buNone/>
            </a:pPr>
            <a:r>
              <a:rPr lang="en-US" sz="1100" b="1" dirty="0">
                <a:latin typeface="Courier New" pitchFamily="49" charset="0"/>
                <a:cs typeface="Courier New" pitchFamily="49" charset="0"/>
              </a:rPr>
              <a:t>                 9900 client </a:t>
            </a:r>
            <a:r>
              <a:rPr lang="en-US" sz="1100" b="1" dirty="0" err="1">
                <a:latin typeface="Courier New" pitchFamily="49" charset="0"/>
                <a:cs typeface="Courier New" pitchFamily="49" charset="0"/>
              </a:rPr>
              <a:t>filesystem</a:t>
            </a:r>
            <a:r>
              <a:rPr lang="en-US" sz="1100" b="1" dirty="0">
                <a:latin typeface="Courier New" pitchFamily="49" charset="0"/>
                <a:cs typeface="Courier New" pitchFamily="49" charset="0"/>
              </a:rPr>
              <a:t> I/</a:t>
            </a:r>
            <a:r>
              <a:rPr lang="en-US" sz="1100" b="1" dirty="0" err="1">
                <a:latin typeface="Courier New" pitchFamily="49" charset="0"/>
                <a:cs typeface="Courier New" pitchFamily="49" charset="0"/>
              </a:rPr>
              <a:t>Os</a:t>
            </a:r>
            <a:r>
              <a:rPr lang="en-US" sz="1100" b="1" dirty="0">
                <a:latin typeface="Courier New" pitchFamily="49" charset="0"/>
                <a:cs typeface="Courier New" pitchFamily="49" charset="0"/>
              </a:rPr>
              <a:t> blocked with no </a:t>
            </a:r>
            <a:r>
              <a:rPr lang="en-US" sz="1100" b="1" dirty="0" err="1">
                <a:latin typeface="Courier New" pitchFamily="49" charset="0"/>
                <a:cs typeface="Courier New" pitchFamily="49" charset="0"/>
              </a:rPr>
              <a:t>fsbuf</a:t>
            </a:r>
            <a:r>
              <a:rPr lang="en-US" sz="1100" b="1" dirty="0">
                <a:latin typeface="Courier New" pitchFamily="49" charset="0"/>
                <a:cs typeface="Courier New" pitchFamily="49" charset="0"/>
              </a:rPr>
              <a:t> </a:t>
            </a:r>
            <a:r>
              <a:rPr lang="en-US" sz="1100" b="1" dirty="0">
                <a:solidFill>
                  <a:schemeClr val="hlink"/>
                </a:solidFill>
                <a:latin typeface="Courier New" panose="02070309020205020404" pitchFamily="49" charset="0"/>
                <a:cs typeface="Courier New" panose="02070309020205020404" pitchFamily="49" charset="0"/>
                <a:sym typeface="Wingdings" pitchFamily="2" charset="2"/>
              </a:rPr>
              <a:t> AIX </a:t>
            </a:r>
            <a:r>
              <a:rPr lang="en-US" sz="1100" b="1" dirty="0" err="1">
                <a:solidFill>
                  <a:schemeClr val="hlink"/>
                </a:solidFill>
                <a:latin typeface="Courier New" panose="02070309020205020404" pitchFamily="49" charset="0"/>
                <a:cs typeface="Courier New" panose="02070309020205020404" pitchFamily="49" charset="0"/>
                <a:sym typeface="Wingdings" pitchFamily="2" charset="2"/>
              </a:rPr>
              <a:t>fsbuf</a:t>
            </a:r>
            <a:r>
              <a:rPr lang="en-US" sz="1100" b="1" dirty="0">
                <a:solidFill>
                  <a:schemeClr val="hlink"/>
                </a:solidFill>
                <a:latin typeface="Courier New" panose="02070309020205020404" pitchFamily="49" charset="0"/>
                <a:cs typeface="Courier New" panose="02070309020205020404" pitchFamily="49" charset="0"/>
                <a:sym typeface="Wingdings" pitchFamily="2" charset="2"/>
              </a:rPr>
              <a:t> exhaustion (NFS)</a:t>
            </a:r>
            <a:endParaRPr lang="en-US" sz="1100" b="1" dirty="0">
              <a:latin typeface="Courier New" pitchFamily="49" charset="0"/>
              <a:cs typeface="Courier New" pitchFamily="49" charset="0"/>
            </a:endParaRPr>
          </a:p>
          <a:p>
            <a:pPr>
              <a:lnSpc>
                <a:spcPct val="80000"/>
              </a:lnSpc>
              <a:buFont typeface="Arial" charset="0"/>
              <a:buNone/>
            </a:pPr>
            <a:r>
              <a:rPr lang="en-US" sz="1100" b="1" dirty="0">
                <a:latin typeface="Courier New" pitchFamily="49" charset="0"/>
                <a:cs typeface="Courier New" pitchFamily="49" charset="0"/>
              </a:rPr>
              <a:t>               209695 external pager </a:t>
            </a:r>
            <a:r>
              <a:rPr lang="en-US" sz="1100" b="1" dirty="0" err="1">
                <a:latin typeface="Courier New" pitchFamily="49" charset="0"/>
                <a:cs typeface="Courier New" pitchFamily="49" charset="0"/>
              </a:rPr>
              <a:t>filesystem</a:t>
            </a:r>
            <a:r>
              <a:rPr lang="en-US" sz="1100" b="1" dirty="0">
                <a:latin typeface="Courier New" pitchFamily="49" charset="0"/>
                <a:cs typeface="Courier New" pitchFamily="49" charset="0"/>
              </a:rPr>
              <a:t> I/</a:t>
            </a:r>
            <a:r>
              <a:rPr lang="en-US" sz="1100" b="1" dirty="0" err="1">
                <a:latin typeface="Courier New" pitchFamily="49" charset="0"/>
                <a:cs typeface="Courier New" pitchFamily="49" charset="0"/>
              </a:rPr>
              <a:t>Os</a:t>
            </a:r>
            <a:r>
              <a:rPr lang="en-US" sz="1100" b="1" dirty="0">
                <a:latin typeface="Courier New" pitchFamily="49" charset="0"/>
                <a:cs typeface="Courier New" pitchFamily="49" charset="0"/>
              </a:rPr>
              <a:t> blocked with no </a:t>
            </a:r>
            <a:r>
              <a:rPr lang="en-US" sz="1100" b="1" dirty="0" err="1">
                <a:latin typeface="Courier New" pitchFamily="49" charset="0"/>
                <a:cs typeface="Courier New" pitchFamily="49" charset="0"/>
              </a:rPr>
              <a:t>fsbuf</a:t>
            </a:r>
            <a:r>
              <a:rPr lang="en-US" sz="1100" b="1" dirty="0">
                <a:latin typeface="Courier New" pitchFamily="49" charset="0"/>
                <a:cs typeface="Courier New" pitchFamily="49" charset="0"/>
              </a:rPr>
              <a:t> </a:t>
            </a:r>
            <a:r>
              <a:rPr lang="en-US" sz="1100" b="1" dirty="0">
                <a:solidFill>
                  <a:schemeClr val="hlink"/>
                </a:solidFill>
                <a:latin typeface="Courier New" panose="02070309020205020404" pitchFamily="49" charset="0"/>
                <a:cs typeface="Courier New" panose="02070309020205020404" pitchFamily="49" charset="0"/>
                <a:sym typeface="Wingdings" pitchFamily="2" charset="2"/>
              </a:rPr>
              <a:t> AIX </a:t>
            </a:r>
            <a:r>
              <a:rPr lang="en-US" sz="1100" b="1" dirty="0" err="1">
                <a:solidFill>
                  <a:schemeClr val="hlink"/>
                </a:solidFill>
                <a:latin typeface="Courier New" panose="02070309020205020404" pitchFamily="49" charset="0"/>
                <a:cs typeface="Courier New" panose="02070309020205020404" pitchFamily="49" charset="0"/>
                <a:sym typeface="Wingdings" pitchFamily="2" charset="2"/>
              </a:rPr>
              <a:t>fsbuf</a:t>
            </a:r>
            <a:r>
              <a:rPr lang="en-US" sz="1100" b="1" dirty="0">
                <a:solidFill>
                  <a:schemeClr val="hlink"/>
                </a:solidFill>
                <a:latin typeface="Courier New" panose="02070309020205020404" pitchFamily="49" charset="0"/>
                <a:cs typeface="Courier New" panose="02070309020205020404" pitchFamily="49" charset="0"/>
                <a:sym typeface="Wingdings" pitchFamily="2" charset="2"/>
              </a:rPr>
              <a:t> exhaustion</a:t>
            </a:r>
            <a:endParaRPr lang="en-US" sz="1100" b="1" dirty="0">
              <a:latin typeface="Courier New" pitchFamily="49" charset="0"/>
              <a:cs typeface="Courier New" pitchFamily="49" charset="0"/>
            </a:endParaRPr>
          </a:p>
          <a:p>
            <a:pPr>
              <a:lnSpc>
                <a:spcPct val="80000"/>
              </a:lnSpc>
              <a:buFont typeface="Arial" charset="0"/>
              <a:buNone/>
            </a:pPr>
            <a:r>
              <a:rPr lang="en-US" sz="1100" dirty="0">
                <a:latin typeface="Courier New" pitchFamily="49" charset="0"/>
                <a:cs typeface="Courier New" pitchFamily="49" charset="0"/>
              </a:rPr>
              <a:t>                 42.4 percentage of memory used for computational pages</a:t>
            </a:r>
          </a:p>
        </p:txBody>
      </p:sp>
    </p:spTree>
    <p:extLst>
      <p:ext uri="{BB962C8B-B14F-4D97-AF65-F5344CB8AC3E}">
        <p14:creationId xmlns:p14="http://schemas.microsoft.com/office/powerpoint/2010/main" val="4219256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25</a:t>
            </a:fld>
            <a:endParaRPr lang="en-US"/>
          </a:p>
        </p:txBody>
      </p:sp>
      <p:sp>
        <p:nvSpPr>
          <p:cNvPr id="3" name="Rectangle 3"/>
          <p:cNvSpPr txBox="1">
            <a:spLocks/>
          </p:cNvSpPr>
          <p:nvPr/>
        </p:nvSpPr>
        <p:spPr bwMode="auto">
          <a:xfrm>
            <a:off x="184933" y="195981"/>
            <a:ext cx="8414537" cy="4697488"/>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vert="horz" wrap="square" lIns="0" tIns="0" rIns="0" bIns="0" numCol="1" anchor="t" anchorCtr="0" compatLnSpc="1">
            <a:prstTxWarp prst="textNoShape">
              <a:avLst/>
            </a:prstTxWarp>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a:lnSpc>
                <a:spcPct val="80000"/>
              </a:lnSpc>
              <a:buFont typeface="Arial" charset="0"/>
              <a:buNone/>
            </a:pPr>
            <a:r>
              <a:rPr lang="en-US" sz="1000" b="1" kern="0" dirty="0" err="1">
                <a:solidFill>
                  <a:srgbClr val="FF6600"/>
                </a:solidFill>
                <a:latin typeface="Courier New" pitchFamily="49" charset="0"/>
                <a:cs typeface="Courier New" pitchFamily="49" charset="0"/>
              </a:rPr>
              <a:t>AIX:vmstat</a:t>
            </a:r>
            <a:r>
              <a:rPr lang="en-US" sz="1000" b="1" kern="0" dirty="0">
                <a:solidFill>
                  <a:srgbClr val="FF6600"/>
                </a:solidFill>
                <a:latin typeface="Courier New" pitchFamily="49" charset="0"/>
                <a:cs typeface="Courier New" pitchFamily="49" charset="0"/>
              </a:rPr>
              <a:t> –v</a:t>
            </a:r>
          </a:p>
          <a:p>
            <a:pPr>
              <a:lnSpc>
                <a:spcPct val="80000"/>
              </a:lnSpc>
              <a:buFont typeface="Arial" charset="0"/>
              <a:buNone/>
            </a:pPr>
            <a:r>
              <a:rPr lang="en-US" sz="1000" kern="0" dirty="0">
                <a:latin typeface="Courier New" pitchFamily="49" charset="0"/>
                <a:cs typeface="Courier New" pitchFamily="49" charset="0"/>
              </a:rPr>
              <a:t>             25165824 memory pages</a:t>
            </a:r>
          </a:p>
          <a:p>
            <a:pPr>
              <a:lnSpc>
                <a:spcPct val="80000"/>
              </a:lnSpc>
              <a:buFont typeface="Arial" charset="0"/>
              <a:buNone/>
            </a:pPr>
            <a:r>
              <a:rPr lang="en-US" sz="1000" kern="0" dirty="0">
                <a:latin typeface="Courier New" pitchFamily="49" charset="0"/>
                <a:cs typeface="Courier New" pitchFamily="49" charset="0"/>
              </a:rPr>
              <a:t>             19112512 </a:t>
            </a:r>
            <a:r>
              <a:rPr lang="en-US" sz="1000" kern="0" dirty="0" err="1">
                <a:latin typeface="Courier New" pitchFamily="49" charset="0"/>
                <a:cs typeface="Courier New" pitchFamily="49" charset="0"/>
              </a:rPr>
              <a:t>lruable</a:t>
            </a:r>
            <a:r>
              <a:rPr lang="en-US" sz="1000" kern="0" dirty="0">
                <a:latin typeface="Courier New" pitchFamily="49" charset="0"/>
                <a:cs typeface="Courier New" pitchFamily="49" charset="0"/>
              </a:rPr>
              <a:t> pages</a:t>
            </a:r>
          </a:p>
          <a:p>
            <a:pPr>
              <a:lnSpc>
                <a:spcPct val="80000"/>
              </a:lnSpc>
              <a:buFont typeface="Arial" charset="0"/>
              <a:buNone/>
            </a:pPr>
            <a:r>
              <a:rPr lang="en-US" sz="1000" kern="0" dirty="0">
                <a:latin typeface="Courier New" pitchFamily="49" charset="0"/>
                <a:cs typeface="Courier New" pitchFamily="49" charset="0"/>
              </a:rPr>
              <a:t>                 9201 free pages   </a:t>
            </a:r>
            <a:r>
              <a:rPr lang="en-US" sz="1000" b="1" dirty="0">
                <a:solidFill>
                  <a:schemeClr val="hlink"/>
                </a:solidFill>
                <a:cs typeface="Arial" charset="0"/>
                <a:sym typeface="Wingdings" pitchFamily="2" charset="2"/>
              </a:rPr>
              <a:t> This is the number of Free Pages on the Free Memory list</a:t>
            </a:r>
            <a:endParaRPr lang="en-US" sz="1000" b="1" dirty="0">
              <a:solidFill>
                <a:schemeClr val="hlink"/>
              </a:solidFill>
              <a:latin typeface="Courier New" pitchFamily="49" charset="0"/>
              <a:cs typeface="Courier New" pitchFamily="49" charset="0"/>
            </a:endParaRPr>
          </a:p>
          <a:p>
            <a:pPr>
              <a:lnSpc>
                <a:spcPct val="80000"/>
              </a:lnSpc>
              <a:buFont typeface="Arial" charset="0"/>
              <a:buNone/>
            </a:pPr>
            <a:r>
              <a:rPr lang="en-US" sz="1000" kern="0" dirty="0">
                <a:latin typeface="Courier New" pitchFamily="49" charset="0"/>
                <a:cs typeface="Courier New" pitchFamily="49" charset="0"/>
              </a:rPr>
              <a:t>                    4 memory pools</a:t>
            </a:r>
          </a:p>
          <a:p>
            <a:pPr>
              <a:lnSpc>
                <a:spcPct val="80000"/>
              </a:lnSpc>
              <a:buNone/>
            </a:pPr>
            <a:r>
              <a:rPr lang="en-US" sz="1000" kern="0" dirty="0">
                <a:latin typeface="Courier New" pitchFamily="49" charset="0"/>
                <a:cs typeface="Courier New" pitchFamily="49" charset="0"/>
              </a:rPr>
              <a:t>              8028287 pinned pages </a:t>
            </a:r>
            <a:r>
              <a:rPr lang="en-US" sz="1000" b="1" kern="0" dirty="0">
                <a:solidFill>
                  <a:schemeClr val="hlink"/>
                </a:solidFill>
                <a:cs typeface="Arial" charset="0"/>
                <a:sym typeface="Wingdings" pitchFamily="2" charset="2"/>
              </a:rPr>
              <a:t> Generally AIX is comprised of only pinned memory pages</a:t>
            </a:r>
            <a:endParaRPr lang="en-US" sz="1000" b="1" kern="0" dirty="0">
              <a:solidFill>
                <a:schemeClr val="hlink"/>
              </a:solidFill>
              <a:cs typeface="Arial" charset="0"/>
            </a:endParaRPr>
          </a:p>
          <a:p>
            <a:pPr>
              <a:lnSpc>
                <a:spcPct val="80000"/>
              </a:lnSpc>
              <a:buFont typeface="Arial" charset="0"/>
              <a:buNone/>
            </a:pPr>
            <a:r>
              <a:rPr lang="en-US" sz="1000" kern="0" dirty="0">
                <a:latin typeface="Courier New" pitchFamily="49" charset="0"/>
                <a:cs typeface="Courier New" pitchFamily="49" charset="0"/>
              </a:rPr>
              <a:t>                 80.0 </a:t>
            </a:r>
            <a:r>
              <a:rPr lang="en-US" sz="1000" kern="0" dirty="0" err="1">
                <a:latin typeface="Courier New" pitchFamily="49" charset="0"/>
                <a:cs typeface="Courier New" pitchFamily="49" charset="0"/>
              </a:rPr>
              <a:t>maxpin</a:t>
            </a:r>
            <a:r>
              <a:rPr lang="en-US" sz="1000" kern="0" dirty="0">
                <a:latin typeface="Courier New" pitchFamily="49" charset="0"/>
                <a:cs typeface="Courier New" pitchFamily="49" charset="0"/>
              </a:rPr>
              <a:t> percentage</a:t>
            </a:r>
          </a:p>
          <a:p>
            <a:pPr>
              <a:lnSpc>
                <a:spcPct val="80000"/>
              </a:lnSpc>
              <a:buFont typeface="Arial" charset="0"/>
              <a:buNone/>
            </a:pPr>
            <a:r>
              <a:rPr lang="en-US" sz="1000" kern="0" dirty="0">
                <a:latin typeface="Courier New" pitchFamily="49" charset="0"/>
                <a:cs typeface="Courier New" pitchFamily="49" charset="0"/>
              </a:rPr>
              <a:t>                  3.0 </a:t>
            </a:r>
            <a:r>
              <a:rPr lang="en-US" sz="1000" kern="0" dirty="0" err="1">
                <a:latin typeface="Courier New" pitchFamily="49" charset="0"/>
                <a:cs typeface="Courier New" pitchFamily="49" charset="0"/>
              </a:rPr>
              <a:t>minperm</a:t>
            </a:r>
            <a:r>
              <a:rPr lang="en-US" sz="1000" kern="0" dirty="0">
                <a:latin typeface="Courier New" pitchFamily="49" charset="0"/>
                <a:cs typeface="Courier New" pitchFamily="49" charset="0"/>
              </a:rPr>
              <a:t> percentage</a:t>
            </a:r>
          </a:p>
          <a:p>
            <a:pPr>
              <a:lnSpc>
                <a:spcPct val="80000"/>
              </a:lnSpc>
              <a:buFont typeface="Arial" charset="0"/>
              <a:buNone/>
            </a:pPr>
            <a:r>
              <a:rPr lang="en-US" sz="1000" kern="0" dirty="0">
                <a:latin typeface="Courier New" pitchFamily="49" charset="0"/>
                <a:cs typeface="Courier New" pitchFamily="49" charset="0"/>
              </a:rPr>
              <a:t>                 90.0 </a:t>
            </a:r>
            <a:r>
              <a:rPr lang="en-US" sz="1000" kern="0" dirty="0" err="1">
                <a:latin typeface="Courier New" pitchFamily="49" charset="0"/>
                <a:cs typeface="Courier New" pitchFamily="49" charset="0"/>
              </a:rPr>
              <a:t>maxperm</a:t>
            </a:r>
            <a:r>
              <a:rPr lang="en-US" sz="1000" kern="0" dirty="0">
                <a:latin typeface="Courier New" pitchFamily="49" charset="0"/>
                <a:cs typeface="Courier New" pitchFamily="49" charset="0"/>
              </a:rPr>
              <a:t> percentage</a:t>
            </a:r>
          </a:p>
          <a:p>
            <a:pPr>
              <a:lnSpc>
                <a:spcPct val="80000"/>
              </a:lnSpc>
              <a:buFont typeface="Arial" charset="0"/>
              <a:buNone/>
            </a:pPr>
            <a:r>
              <a:rPr lang="en-US" sz="1000" kern="0" dirty="0">
                <a:latin typeface="Courier New" pitchFamily="49" charset="0"/>
                <a:cs typeface="Courier New" pitchFamily="49" charset="0"/>
              </a:rPr>
              <a:t>                 75.8 </a:t>
            </a:r>
            <a:r>
              <a:rPr lang="en-US" sz="1000" kern="0" dirty="0" err="1">
                <a:latin typeface="Courier New" pitchFamily="49" charset="0"/>
                <a:cs typeface="Courier New" pitchFamily="49" charset="0"/>
              </a:rPr>
              <a:t>numperm</a:t>
            </a:r>
            <a:r>
              <a:rPr lang="en-US" sz="1000" kern="0" dirty="0">
                <a:latin typeface="Courier New" pitchFamily="49" charset="0"/>
                <a:cs typeface="Courier New" pitchFamily="49" charset="0"/>
              </a:rPr>
              <a:t> percentage</a:t>
            </a:r>
          </a:p>
          <a:p>
            <a:pPr>
              <a:lnSpc>
                <a:spcPct val="80000"/>
              </a:lnSpc>
              <a:buFont typeface="Arial" charset="0"/>
              <a:buNone/>
            </a:pPr>
            <a:r>
              <a:rPr lang="en-US" sz="1000" kern="0" dirty="0">
                <a:latin typeface="Courier New" pitchFamily="49" charset="0"/>
                <a:cs typeface="Courier New" pitchFamily="49" charset="0"/>
              </a:rPr>
              <a:t>             14492435 file pages</a:t>
            </a:r>
          </a:p>
          <a:p>
            <a:pPr>
              <a:lnSpc>
                <a:spcPct val="80000"/>
              </a:lnSpc>
              <a:buFont typeface="Arial" charset="0"/>
              <a:buNone/>
            </a:pPr>
            <a:r>
              <a:rPr lang="en-US" sz="1000" kern="0" dirty="0">
                <a:latin typeface="Courier New" pitchFamily="49" charset="0"/>
                <a:cs typeface="Courier New" pitchFamily="49" charset="0"/>
              </a:rPr>
              <a:t>                  0.0 compressed percentage</a:t>
            </a:r>
          </a:p>
          <a:p>
            <a:pPr>
              <a:lnSpc>
                <a:spcPct val="80000"/>
              </a:lnSpc>
              <a:buFont typeface="Arial" charset="0"/>
              <a:buNone/>
            </a:pPr>
            <a:r>
              <a:rPr lang="en-US" sz="1000" kern="0" dirty="0">
                <a:latin typeface="Courier New" pitchFamily="49" charset="0"/>
                <a:cs typeface="Courier New" pitchFamily="49" charset="0"/>
              </a:rPr>
              <a:t>                    0 compressed pages</a:t>
            </a:r>
          </a:p>
          <a:p>
            <a:pPr>
              <a:lnSpc>
                <a:spcPct val="80000"/>
              </a:lnSpc>
              <a:buFont typeface="Arial" charset="0"/>
              <a:buNone/>
            </a:pPr>
            <a:r>
              <a:rPr lang="en-US" sz="1000" kern="0" dirty="0">
                <a:latin typeface="Courier New" pitchFamily="49" charset="0"/>
                <a:cs typeface="Courier New" pitchFamily="49" charset="0"/>
              </a:rPr>
              <a:t>                 75.8 </a:t>
            </a:r>
            <a:r>
              <a:rPr lang="en-US" sz="1000" kern="0" dirty="0" err="1">
                <a:latin typeface="Courier New" pitchFamily="49" charset="0"/>
                <a:cs typeface="Courier New" pitchFamily="49" charset="0"/>
              </a:rPr>
              <a:t>numclient</a:t>
            </a:r>
            <a:r>
              <a:rPr lang="en-US" sz="1000" kern="0" dirty="0">
                <a:latin typeface="Courier New" pitchFamily="49" charset="0"/>
                <a:cs typeface="Courier New" pitchFamily="49" charset="0"/>
              </a:rPr>
              <a:t> percentage</a:t>
            </a:r>
          </a:p>
          <a:p>
            <a:pPr>
              <a:lnSpc>
                <a:spcPct val="80000"/>
              </a:lnSpc>
              <a:buFont typeface="Arial" charset="0"/>
              <a:buNone/>
            </a:pPr>
            <a:r>
              <a:rPr lang="en-US" sz="1000" kern="0" dirty="0">
                <a:latin typeface="Courier New" pitchFamily="49" charset="0"/>
                <a:cs typeface="Courier New" pitchFamily="49" charset="0"/>
              </a:rPr>
              <a:t>                 90.0 </a:t>
            </a:r>
            <a:r>
              <a:rPr lang="en-US" sz="1000" kern="0" dirty="0" err="1">
                <a:latin typeface="Courier New" pitchFamily="49" charset="0"/>
                <a:cs typeface="Courier New" pitchFamily="49" charset="0"/>
              </a:rPr>
              <a:t>maxclient</a:t>
            </a:r>
            <a:r>
              <a:rPr lang="en-US" sz="1000" kern="0" dirty="0">
                <a:latin typeface="Courier New" pitchFamily="49" charset="0"/>
                <a:cs typeface="Courier New" pitchFamily="49" charset="0"/>
              </a:rPr>
              <a:t> percentage</a:t>
            </a:r>
          </a:p>
          <a:p>
            <a:pPr>
              <a:lnSpc>
                <a:spcPct val="80000"/>
              </a:lnSpc>
              <a:buFont typeface="Arial" charset="0"/>
              <a:buNone/>
            </a:pPr>
            <a:r>
              <a:rPr lang="en-US" sz="1000" kern="0" dirty="0">
                <a:latin typeface="Courier New" pitchFamily="49" charset="0"/>
                <a:cs typeface="Courier New" pitchFamily="49" charset="0"/>
              </a:rPr>
              <a:t>             14492435 client pages</a:t>
            </a:r>
          </a:p>
          <a:p>
            <a:pPr>
              <a:lnSpc>
                <a:spcPct val="80000"/>
              </a:lnSpc>
              <a:buFont typeface="Arial" charset="0"/>
              <a:buNone/>
            </a:pPr>
            <a:r>
              <a:rPr lang="en-US" sz="1000" kern="0" dirty="0">
                <a:latin typeface="Courier New" pitchFamily="49" charset="0"/>
                <a:cs typeface="Courier New" pitchFamily="49" charset="0"/>
              </a:rPr>
              <a:t>                    0 remote </a:t>
            </a:r>
            <a:r>
              <a:rPr lang="en-US" sz="1000" kern="0" dirty="0" err="1">
                <a:latin typeface="Courier New" pitchFamily="49" charset="0"/>
                <a:cs typeface="Courier New" pitchFamily="49" charset="0"/>
              </a:rPr>
              <a:t>pageouts</a:t>
            </a:r>
            <a:r>
              <a:rPr lang="en-US" sz="1000" kern="0" dirty="0">
                <a:latin typeface="Courier New" pitchFamily="49" charset="0"/>
                <a:cs typeface="Courier New" pitchFamily="49" charset="0"/>
              </a:rPr>
              <a:t> scheduled</a:t>
            </a:r>
          </a:p>
          <a:p>
            <a:pPr>
              <a:lnSpc>
                <a:spcPct val="80000"/>
              </a:lnSpc>
              <a:buFont typeface="Arial" charset="0"/>
              <a:buNone/>
            </a:pPr>
            <a:r>
              <a:rPr lang="en-US" sz="1000" kern="0" dirty="0">
                <a:latin typeface="Courier New" pitchFamily="49" charset="0"/>
                <a:cs typeface="Courier New" pitchFamily="49" charset="0"/>
              </a:rPr>
              <a:t>                  857 pending disk I/</a:t>
            </a:r>
            <a:r>
              <a:rPr lang="en-US" sz="1000" kern="0" dirty="0" err="1">
                <a:latin typeface="Courier New" pitchFamily="49" charset="0"/>
                <a:cs typeface="Courier New" pitchFamily="49" charset="0"/>
              </a:rPr>
              <a:t>Os</a:t>
            </a:r>
            <a:r>
              <a:rPr lang="en-US" sz="1000" kern="0" dirty="0">
                <a:latin typeface="Courier New" pitchFamily="49" charset="0"/>
                <a:cs typeface="Courier New" pitchFamily="49" charset="0"/>
              </a:rPr>
              <a:t> blocked with no </a:t>
            </a:r>
            <a:r>
              <a:rPr lang="en-US" sz="1000" kern="0" dirty="0" err="1">
                <a:latin typeface="Courier New" pitchFamily="49" charset="0"/>
                <a:cs typeface="Courier New" pitchFamily="49" charset="0"/>
              </a:rPr>
              <a:t>pbuf</a:t>
            </a:r>
            <a:endParaRPr lang="en-US" sz="1000" kern="0" dirty="0">
              <a:latin typeface="Courier New" pitchFamily="49" charset="0"/>
              <a:cs typeface="Courier New" pitchFamily="49" charset="0"/>
            </a:endParaRPr>
          </a:p>
          <a:p>
            <a:pPr>
              <a:lnSpc>
                <a:spcPct val="80000"/>
              </a:lnSpc>
              <a:buFont typeface="Arial" charset="0"/>
              <a:buNone/>
            </a:pPr>
            <a:r>
              <a:rPr lang="en-US" sz="1000" kern="0" dirty="0">
                <a:latin typeface="Courier New" pitchFamily="49" charset="0"/>
                <a:cs typeface="Courier New" pitchFamily="49" charset="0"/>
              </a:rPr>
              <a:t>                    0 paging space I/</a:t>
            </a:r>
            <a:r>
              <a:rPr lang="en-US" sz="1000" kern="0" dirty="0" err="1">
                <a:latin typeface="Courier New" pitchFamily="49" charset="0"/>
                <a:cs typeface="Courier New" pitchFamily="49" charset="0"/>
              </a:rPr>
              <a:t>Os</a:t>
            </a:r>
            <a:r>
              <a:rPr lang="en-US" sz="1000" kern="0" dirty="0">
                <a:latin typeface="Courier New" pitchFamily="49" charset="0"/>
                <a:cs typeface="Courier New" pitchFamily="49" charset="0"/>
              </a:rPr>
              <a:t> blocked with no </a:t>
            </a:r>
            <a:r>
              <a:rPr lang="en-US" sz="1000" kern="0" dirty="0" err="1">
                <a:latin typeface="Courier New" pitchFamily="49" charset="0"/>
                <a:cs typeface="Courier New" pitchFamily="49" charset="0"/>
              </a:rPr>
              <a:t>psbuf</a:t>
            </a:r>
            <a:endParaRPr lang="en-US" sz="1000" kern="0" dirty="0">
              <a:latin typeface="Courier New" pitchFamily="49" charset="0"/>
              <a:cs typeface="Courier New" pitchFamily="49" charset="0"/>
            </a:endParaRPr>
          </a:p>
          <a:p>
            <a:pPr>
              <a:lnSpc>
                <a:spcPct val="80000"/>
              </a:lnSpc>
              <a:buFont typeface="Arial" charset="0"/>
              <a:buNone/>
            </a:pPr>
            <a:r>
              <a:rPr lang="en-US" sz="1000" kern="0" dirty="0">
                <a:latin typeface="Courier New" pitchFamily="49" charset="0"/>
                <a:cs typeface="Courier New" pitchFamily="49" charset="0"/>
              </a:rPr>
              <a:t>                 1972 </a:t>
            </a:r>
            <a:r>
              <a:rPr lang="en-US" sz="1000" kern="0" dirty="0" err="1">
                <a:latin typeface="Courier New" pitchFamily="49" charset="0"/>
                <a:cs typeface="Courier New" pitchFamily="49" charset="0"/>
              </a:rPr>
              <a:t>filesystem</a:t>
            </a:r>
            <a:r>
              <a:rPr lang="en-US" sz="1000" kern="0" dirty="0">
                <a:latin typeface="Courier New" pitchFamily="49" charset="0"/>
                <a:cs typeface="Courier New" pitchFamily="49" charset="0"/>
              </a:rPr>
              <a:t> I/</a:t>
            </a:r>
            <a:r>
              <a:rPr lang="en-US" sz="1000" kern="0" dirty="0" err="1">
                <a:latin typeface="Courier New" pitchFamily="49" charset="0"/>
                <a:cs typeface="Courier New" pitchFamily="49" charset="0"/>
              </a:rPr>
              <a:t>Os</a:t>
            </a:r>
            <a:r>
              <a:rPr lang="en-US" sz="1000" kern="0" dirty="0">
                <a:latin typeface="Courier New" pitchFamily="49" charset="0"/>
                <a:cs typeface="Courier New" pitchFamily="49" charset="0"/>
              </a:rPr>
              <a:t> blocked with no </a:t>
            </a:r>
            <a:r>
              <a:rPr lang="en-US" sz="1000" kern="0" dirty="0" err="1">
                <a:latin typeface="Courier New" pitchFamily="49" charset="0"/>
                <a:cs typeface="Courier New" pitchFamily="49" charset="0"/>
              </a:rPr>
              <a:t>fsbuf</a:t>
            </a:r>
            <a:endParaRPr lang="en-US" sz="1000" kern="0" dirty="0">
              <a:latin typeface="Courier New" pitchFamily="49" charset="0"/>
              <a:cs typeface="Courier New" pitchFamily="49" charset="0"/>
            </a:endParaRPr>
          </a:p>
          <a:p>
            <a:pPr>
              <a:lnSpc>
                <a:spcPct val="80000"/>
              </a:lnSpc>
              <a:buFont typeface="Arial" charset="0"/>
              <a:buNone/>
            </a:pPr>
            <a:r>
              <a:rPr lang="en-US" sz="1000" kern="0" dirty="0">
                <a:latin typeface="Courier New" pitchFamily="49" charset="0"/>
                <a:cs typeface="Courier New" pitchFamily="49" charset="0"/>
              </a:rPr>
              <a:t>                 9900 client </a:t>
            </a:r>
            <a:r>
              <a:rPr lang="en-US" sz="1000" kern="0" dirty="0" err="1">
                <a:latin typeface="Courier New" pitchFamily="49" charset="0"/>
                <a:cs typeface="Courier New" pitchFamily="49" charset="0"/>
              </a:rPr>
              <a:t>filesystem</a:t>
            </a:r>
            <a:r>
              <a:rPr lang="en-US" sz="1000" kern="0" dirty="0">
                <a:latin typeface="Courier New" pitchFamily="49" charset="0"/>
                <a:cs typeface="Courier New" pitchFamily="49" charset="0"/>
              </a:rPr>
              <a:t> I/</a:t>
            </a:r>
            <a:r>
              <a:rPr lang="en-US" sz="1000" kern="0" dirty="0" err="1">
                <a:latin typeface="Courier New" pitchFamily="49" charset="0"/>
                <a:cs typeface="Courier New" pitchFamily="49" charset="0"/>
              </a:rPr>
              <a:t>Os</a:t>
            </a:r>
            <a:r>
              <a:rPr lang="en-US" sz="1000" kern="0" dirty="0">
                <a:latin typeface="Courier New" pitchFamily="49" charset="0"/>
                <a:cs typeface="Courier New" pitchFamily="49" charset="0"/>
              </a:rPr>
              <a:t> blocked with no </a:t>
            </a:r>
            <a:r>
              <a:rPr lang="en-US" sz="1000" kern="0" dirty="0" err="1">
                <a:latin typeface="Courier New" pitchFamily="49" charset="0"/>
                <a:cs typeface="Courier New" pitchFamily="49" charset="0"/>
              </a:rPr>
              <a:t>fsbuf</a:t>
            </a:r>
            <a:endParaRPr lang="en-US" sz="1000" kern="0" dirty="0">
              <a:latin typeface="Courier New" pitchFamily="49" charset="0"/>
              <a:cs typeface="Courier New" pitchFamily="49" charset="0"/>
            </a:endParaRPr>
          </a:p>
          <a:p>
            <a:pPr>
              <a:lnSpc>
                <a:spcPct val="80000"/>
              </a:lnSpc>
              <a:buFont typeface="Arial" charset="0"/>
              <a:buNone/>
            </a:pPr>
            <a:r>
              <a:rPr lang="en-US" sz="1000" kern="0" dirty="0">
                <a:latin typeface="Courier New" pitchFamily="49" charset="0"/>
                <a:cs typeface="Courier New" pitchFamily="49" charset="0"/>
              </a:rPr>
              <a:t>               209695 external pager </a:t>
            </a:r>
            <a:r>
              <a:rPr lang="en-US" sz="1000" kern="0" dirty="0" err="1">
                <a:latin typeface="Courier New" pitchFamily="49" charset="0"/>
                <a:cs typeface="Courier New" pitchFamily="49" charset="0"/>
              </a:rPr>
              <a:t>filesystem</a:t>
            </a:r>
            <a:r>
              <a:rPr lang="en-US" sz="1000" kern="0" dirty="0">
                <a:latin typeface="Courier New" pitchFamily="49" charset="0"/>
                <a:cs typeface="Courier New" pitchFamily="49" charset="0"/>
              </a:rPr>
              <a:t> I/</a:t>
            </a:r>
            <a:r>
              <a:rPr lang="en-US" sz="1000" kern="0" dirty="0" err="1">
                <a:latin typeface="Courier New" pitchFamily="49" charset="0"/>
                <a:cs typeface="Courier New" pitchFamily="49" charset="0"/>
              </a:rPr>
              <a:t>Os</a:t>
            </a:r>
            <a:r>
              <a:rPr lang="en-US" sz="1000" kern="0" dirty="0">
                <a:latin typeface="Courier New" pitchFamily="49" charset="0"/>
                <a:cs typeface="Courier New" pitchFamily="49" charset="0"/>
              </a:rPr>
              <a:t> blocked with no </a:t>
            </a:r>
            <a:r>
              <a:rPr lang="en-US" sz="1000" kern="0" dirty="0" err="1">
                <a:latin typeface="Courier New" pitchFamily="49" charset="0"/>
                <a:cs typeface="Courier New" pitchFamily="49" charset="0"/>
              </a:rPr>
              <a:t>fsbuf</a:t>
            </a:r>
            <a:endParaRPr lang="en-US" sz="1000" kern="0" dirty="0">
              <a:latin typeface="Courier New" pitchFamily="49" charset="0"/>
              <a:cs typeface="Courier New" pitchFamily="49" charset="0"/>
            </a:endParaRPr>
          </a:p>
          <a:p>
            <a:pPr>
              <a:lnSpc>
                <a:spcPct val="80000"/>
              </a:lnSpc>
              <a:buFont typeface="Arial" charset="0"/>
              <a:buNone/>
            </a:pPr>
            <a:r>
              <a:rPr lang="en-US" sz="1000" b="1" kern="0" dirty="0">
                <a:solidFill>
                  <a:schemeClr val="hlink"/>
                </a:solidFill>
                <a:latin typeface="Courier New" pitchFamily="49" charset="0"/>
                <a:cs typeface="Courier New" pitchFamily="49" charset="0"/>
              </a:rPr>
              <a:t>                 </a:t>
            </a:r>
            <a:r>
              <a:rPr lang="en-US" sz="1000" b="1" kern="0" dirty="0">
                <a:latin typeface="Courier New" pitchFamily="49" charset="0"/>
                <a:cs typeface="Courier New" pitchFamily="49" charset="0"/>
              </a:rPr>
              <a:t>42.4 percentage of memory used for computational pages</a:t>
            </a:r>
            <a:r>
              <a:rPr lang="en-US" sz="1000" b="1" kern="0" dirty="0">
                <a:solidFill>
                  <a:schemeClr val="hlink"/>
                </a:solidFill>
                <a:latin typeface="Courier New" pitchFamily="49" charset="0"/>
                <a:cs typeface="Courier New" pitchFamily="49" charset="0"/>
              </a:rPr>
              <a:t>  </a:t>
            </a:r>
            <a:r>
              <a:rPr lang="en-US" sz="1000" b="1" kern="0" dirty="0">
                <a:solidFill>
                  <a:schemeClr val="hlink"/>
                </a:solidFill>
                <a:cs typeface="Arial" charset="0"/>
                <a:sym typeface="Wingdings" pitchFamily="2" charset="2"/>
              </a:rPr>
              <a:t> aka COMP%</a:t>
            </a:r>
            <a:endParaRPr lang="en-US" sz="1000" b="1" kern="0" dirty="0">
              <a:solidFill>
                <a:schemeClr val="hlink"/>
              </a:solidFill>
              <a:cs typeface="Arial" charset="0"/>
            </a:endParaRPr>
          </a:p>
        </p:txBody>
      </p:sp>
    </p:spTree>
    <p:extLst>
      <p:ext uri="{BB962C8B-B14F-4D97-AF65-F5344CB8AC3E}">
        <p14:creationId xmlns:p14="http://schemas.microsoft.com/office/powerpoint/2010/main" val="2706200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a:xfrm>
            <a:off x="338328" y="2096691"/>
            <a:ext cx="8558784" cy="664797"/>
          </a:xfrm>
        </p:spPr>
        <p:txBody>
          <a:bodyPr/>
          <a:lstStyle/>
          <a:p>
            <a:r>
              <a:rPr lang="en-US" dirty="0"/>
              <a:t>Looking at Storage</a:t>
            </a:r>
          </a:p>
        </p:txBody>
      </p:sp>
    </p:spTree>
    <p:extLst>
      <p:ext uri="{BB962C8B-B14F-4D97-AF65-F5344CB8AC3E}">
        <p14:creationId xmlns:p14="http://schemas.microsoft.com/office/powerpoint/2010/main" val="1781353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27</a:t>
            </a:fld>
            <a:endParaRPr lang="en-US"/>
          </a:p>
        </p:txBody>
      </p:sp>
      <p:sp>
        <p:nvSpPr>
          <p:cNvPr id="3" name="TextBox 2"/>
          <p:cNvSpPr txBox="1"/>
          <p:nvPr/>
        </p:nvSpPr>
        <p:spPr>
          <a:xfrm>
            <a:off x="497941" y="787651"/>
            <a:ext cx="8048530" cy="302852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b="1" dirty="0"/>
              <a:t># </a:t>
            </a:r>
            <a:r>
              <a:rPr lang="en-US" sz="1200" b="1" dirty="0" err="1"/>
              <a:t>iostat</a:t>
            </a:r>
            <a:r>
              <a:rPr lang="en-US" sz="1200" b="1" dirty="0"/>
              <a:t> -m</a:t>
            </a:r>
          </a:p>
          <a:p>
            <a:endParaRPr lang="en-US" sz="1200" dirty="0"/>
          </a:p>
          <a:p>
            <a:r>
              <a:rPr lang="en-US" sz="1200" dirty="0"/>
              <a:t>System configuration: </a:t>
            </a:r>
            <a:r>
              <a:rPr lang="en-US" sz="1200" dirty="0" err="1"/>
              <a:t>lcpu</a:t>
            </a:r>
            <a:r>
              <a:rPr lang="en-US" sz="1200" dirty="0"/>
              <a:t>=8 drives=5 </a:t>
            </a:r>
            <a:r>
              <a:rPr lang="en-US" sz="1200" dirty="0" err="1"/>
              <a:t>ent</a:t>
            </a:r>
            <a:r>
              <a:rPr lang="en-US" sz="1200" dirty="0"/>
              <a:t>=0.50 paths=20 </a:t>
            </a:r>
            <a:r>
              <a:rPr lang="en-US" sz="1200" dirty="0" err="1"/>
              <a:t>vdisks</a:t>
            </a:r>
            <a:r>
              <a:rPr lang="en-US" sz="1200" dirty="0"/>
              <a:t>=0</a:t>
            </a:r>
          </a:p>
          <a:p>
            <a:endParaRPr lang="en-US" sz="1200" dirty="0"/>
          </a:p>
          <a:p>
            <a:r>
              <a:rPr lang="en-US" sz="1200" dirty="0" err="1"/>
              <a:t>tty</a:t>
            </a:r>
            <a:r>
              <a:rPr lang="en-US" sz="1200" dirty="0"/>
              <a:t>:      tin         tout    </a:t>
            </a:r>
            <a:r>
              <a:rPr lang="en-US" sz="1200" dirty="0" err="1"/>
              <a:t>avg-cpu</a:t>
            </a:r>
            <a:r>
              <a:rPr lang="en-US" sz="1200" dirty="0"/>
              <a:t>: % user % sys % idle % </a:t>
            </a:r>
            <a:r>
              <a:rPr lang="en-US" sz="1200" dirty="0" err="1"/>
              <a:t>iowait</a:t>
            </a:r>
            <a:r>
              <a:rPr lang="en-US" sz="1200" dirty="0"/>
              <a:t> </a:t>
            </a:r>
            <a:r>
              <a:rPr lang="en-US" sz="1200" dirty="0" err="1"/>
              <a:t>physc</a:t>
            </a:r>
            <a:r>
              <a:rPr lang="en-US" sz="1200" dirty="0"/>
              <a:t> % </a:t>
            </a:r>
            <a:r>
              <a:rPr lang="en-US" sz="1200" dirty="0" err="1"/>
              <a:t>entc</a:t>
            </a:r>
            <a:endParaRPr lang="en-US" sz="1200" dirty="0"/>
          </a:p>
          <a:p>
            <a:r>
              <a:rPr lang="en-US" sz="1200" dirty="0"/>
              <a:t>          0.2         58.4                2.6   4.1   93.2      0.1   0.1   12.1</a:t>
            </a:r>
          </a:p>
          <a:p>
            <a:endParaRPr lang="en-US" sz="1200" dirty="0"/>
          </a:p>
          <a:p>
            <a:endParaRPr lang="en-US" sz="1200" dirty="0"/>
          </a:p>
          <a:p>
            <a:r>
              <a:rPr lang="en-US" sz="1200" dirty="0"/>
              <a:t>Disks:         % </a:t>
            </a:r>
            <a:r>
              <a:rPr lang="en-US" sz="1200" dirty="0" err="1"/>
              <a:t>tm_act</a:t>
            </a:r>
            <a:r>
              <a:rPr lang="en-US" sz="1200" dirty="0"/>
              <a:t>     Kbps      </a:t>
            </a:r>
            <a:r>
              <a:rPr lang="en-US" sz="1200" dirty="0" err="1"/>
              <a:t>tps</a:t>
            </a:r>
            <a:r>
              <a:rPr lang="en-US" sz="1200" dirty="0"/>
              <a:t>    </a:t>
            </a:r>
            <a:r>
              <a:rPr lang="en-US" sz="1200" dirty="0" err="1"/>
              <a:t>Kb_read</a:t>
            </a:r>
            <a:r>
              <a:rPr lang="en-US" sz="1200" dirty="0"/>
              <a:t>   </a:t>
            </a:r>
            <a:r>
              <a:rPr lang="en-US" sz="1200" dirty="0" err="1"/>
              <a:t>Kb_wrtn</a:t>
            </a:r>
            <a:endParaRPr lang="en-US" sz="1200" dirty="0"/>
          </a:p>
          <a:p>
            <a:r>
              <a:rPr lang="en-US" sz="1200" dirty="0"/>
              <a:t>hdisk0            6.2     141.7      18.0     176635    160252</a:t>
            </a:r>
          </a:p>
          <a:p>
            <a:endParaRPr lang="en-US" sz="1200" dirty="0"/>
          </a:p>
          <a:p>
            <a:r>
              <a:rPr lang="en-US" sz="1200" dirty="0"/>
              <a:t>Paths:         % </a:t>
            </a:r>
            <a:r>
              <a:rPr lang="en-US" sz="1200" dirty="0" err="1"/>
              <a:t>tm_act</a:t>
            </a:r>
            <a:r>
              <a:rPr lang="en-US" sz="1200" dirty="0"/>
              <a:t>     Kbps      </a:t>
            </a:r>
            <a:r>
              <a:rPr lang="en-US" sz="1200" dirty="0" err="1"/>
              <a:t>tps</a:t>
            </a:r>
            <a:r>
              <a:rPr lang="en-US" sz="1200" dirty="0"/>
              <a:t>    </a:t>
            </a:r>
            <a:r>
              <a:rPr lang="en-US" sz="1200" dirty="0" err="1"/>
              <a:t>Kb_read</a:t>
            </a:r>
            <a:r>
              <a:rPr lang="en-US" sz="1200" dirty="0"/>
              <a:t>   </a:t>
            </a:r>
            <a:r>
              <a:rPr lang="en-US" sz="1200" dirty="0" err="1"/>
              <a:t>Kb_wrtn</a:t>
            </a:r>
            <a:endParaRPr lang="en-US" sz="1200" dirty="0"/>
          </a:p>
          <a:p>
            <a:r>
              <a:rPr lang="en-US" sz="1200" dirty="0"/>
              <a:t>Path1             0.0       0.0       0.0          0         0</a:t>
            </a:r>
          </a:p>
          <a:p>
            <a:r>
              <a:rPr lang="en-US" sz="1200" dirty="0"/>
              <a:t>Path0             6.1     141.7      18.1     176635    160252</a:t>
            </a:r>
          </a:p>
          <a:p>
            <a:r>
              <a:rPr lang="en-US" sz="1200" dirty="0"/>
              <a:t>Path3             0.0       0.0       0.0          0         0</a:t>
            </a:r>
          </a:p>
          <a:p>
            <a:r>
              <a:rPr lang="en-US" sz="1200" dirty="0"/>
              <a:t>Path2             0.0       0.0       0.0          0         0</a:t>
            </a:r>
          </a:p>
          <a:p>
            <a:endParaRPr lang="en-US" sz="1200" dirty="0"/>
          </a:p>
        </p:txBody>
      </p:sp>
      <p:sp>
        <p:nvSpPr>
          <p:cNvPr id="4" name="Right Arrow 3"/>
          <p:cNvSpPr/>
          <p:nvPr/>
        </p:nvSpPr>
        <p:spPr bwMode="auto">
          <a:xfrm rot="10800000">
            <a:off x="5124260" y="2933315"/>
            <a:ext cx="1919335" cy="208230"/>
          </a:xfrm>
          <a:prstGeom prst="rightArrow">
            <a:avLst/>
          </a:prstGeom>
          <a:solidFill>
            <a:srgbClr val="92D0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1240836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28</a:t>
            </a:fld>
            <a:endParaRPr lang="en-US"/>
          </a:p>
        </p:txBody>
      </p:sp>
      <p:sp>
        <p:nvSpPr>
          <p:cNvPr id="3" name="TextBox 2"/>
          <p:cNvSpPr txBox="1"/>
          <p:nvPr/>
        </p:nvSpPr>
        <p:spPr>
          <a:xfrm>
            <a:off x="443620" y="252465"/>
            <a:ext cx="7967049" cy="469051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b="1" dirty="0"/>
              <a:t># </a:t>
            </a:r>
            <a:r>
              <a:rPr lang="en-US" sz="1200" b="1" dirty="0" err="1"/>
              <a:t>iostat</a:t>
            </a:r>
            <a:r>
              <a:rPr lang="en-US" sz="1200" b="1" dirty="0"/>
              <a:t> -a</a:t>
            </a:r>
          </a:p>
          <a:p>
            <a:endParaRPr lang="en-US" sz="1200" dirty="0"/>
          </a:p>
          <a:p>
            <a:r>
              <a:rPr lang="en-US" sz="1200" dirty="0"/>
              <a:t>System configuration: </a:t>
            </a:r>
            <a:r>
              <a:rPr lang="en-US" sz="1200" dirty="0" err="1"/>
              <a:t>lcpu</a:t>
            </a:r>
            <a:r>
              <a:rPr lang="en-US" sz="1200" dirty="0"/>
              <a:t>=8 drives=5 </a:t>
            </a:r>
            <a:r>
              <a:rPr lang="en-US" sz="1200" dirty="0" err="1"/>
              <a:t>ent</a:t>
            </a:r>
            <a:r>
              <a:rPr lang="en-US" sz="1200" dirty="0"/>
              <a:t>=0.50 paths=20 </a:t>
            </a:r>
            <a:r>
              <a:rPr lang="en-US" sz="1200" dirty="0" err="1"/>
              <a:t>vdisks</a:t>
            </a:r>
            <a:r>
              <a:rPr lang="en-US" sz="1200" dirty="0"/>
              <a:t>=0 tapes=0</a:t>
            </a:r>
          </a:p>
          <a:p>
            <a:endParaRPr lang="en-US" sz="1200" dirty="0"/>
          </a:p>
          <a:p>
            <a:r>
              <a:rPr lang="en-US" sz="1200" dirty="0" err="1"/>
              <a:t>tty</a:t>
            </a:r>
            <a:r>
              <a:rPr lang="en-US" sz="1200" dirty="0"/>
              <a:t>:      tin         tout    </a:t>
            </a:r>
            <a:r>
              <a:rPr lang="en-US" sz="1200" dirty="0" err="1"/>
              <a:t>avg-cpu</a:t>
            </a:r>
            <a:r>
              <a:rPr lang="en-US" sz="1200" dirty="0"/>
              <a:t>: % user % sys % idle % </a:t>
            </a:r>
            <a:r>
              <a:rPr lang="en-US" sz="1200" dirty="0" err="1"/>
              <a:t>iowait</a:t>
            </a:r>
            <a:r>
              <a:rPr lang="en-US" sz="1200" dirty="0"/>
              <a:t> </a:t>
            </a:r>
            <a:r>
              <a:rPr lang="en-US" sz="1200" dirty="0" err="1"/>
              <a:t>physc</a:t>
            </a:r>
            <a:r>
              <a:rPr lang="en-US" sz="1200" dirty="0"/>
              <a:t> % </a:t>
            </a:r>
            <a:r>
              <a:rPr lang="en-US" sz="1200" dirty="0" err="1"/>
              <a:t>entc</a:t>
            </a:r>
            <a:endParaRPr lang="en-US" sz="1200" dirty="0"/>
          </a:p>
          <a:p>
            <a:r>
              <a:rPr lang="en-US" sz="1200" dirty="0"/>
              <a:t>          0.2         60.0                2.5   3.8   93.6      0.1   0.1   11.5</a:t>
            </a:r>
          </a:p>
          <a:p>
            <a:endParaRPr lang="en-US" sz="1200" dirty="0"/>
          </a:p>
          <a:p>
            <a:r>
              <a:rPr lang="en-US" sz="1200" dirty="0"/>
              <a:t>Adapter:                   Kbps      </a:t>
            </a:r>
            <a:r>
              <a:rPr lang="en-US" sz="1200" dirty="0" err="1"/>
              <a:t>tps</a:t>
            </a:r>
            <a:r>
              <a:rPr lang="en-US" sz="1200" dirty="0"/>
              <a:t>    </a:t>
            </a:r>
            <a:r>
              <a:rPr lang="en-US" sz="1200" dirty="0" err="1"/>
              <a:t>Kb_read</a:t>
            </a:r>
            <a:r>
              <a:rPr lang="en-US" sz="1200" dirty="0"/>
              <a:t>   </a:t>
            </a:r>
            <a:r>
              <a:rPr lang="en-US" sz="1200" dirty="0" err="1"/>
              <a:t>Kb_wrtn</a:t>
            </a:r>
            <a:endParaRPr lang="en-US" sz="1200" dirty="0"/>
          </a:p>
          <a:p>
            <a:r>
              <a:rPr lang="en-US" sz="1200" dirty="0"/>
              <a:t>fcs0                      152.1      17.6     185604    135232</a:t>
            </a:r>
          </a:p>
          <a:p>
            <a:endParaRPr lang="en-US" sz="1200" dirty="0"/>
          </a:p>
          <a:p>
            <a:r>
              <a:rPr lang="en-US" sz="1200" dirty="0"/>
              <a:t>Disks:              % </a:t>
            </a:r>
            <a:r>
              <a:rPr lang="en-US" sz="1200" dirty="0" err="1"/>
              <a:t>tm_act</a:t>
            </a:r>
            <a:r>
              <a:rPr lang="en-US" sz="1200" dirty="0"/>
              <a:t>     Kbps      </a:t>
            </a:r>
            <a:r>
              <a:rPr lang="en-US" sz="1200" dirty="0" err="1"/>
              <a:t>tps</a:t>
            </a:r>
            <a:r>
              <a:rPr lang="en-US" sz="1200" dirty="0"/>
              <a:t>    </a:t>
            </a:r>
            <a:r>
              <a:rPr lang="en-US" sz="1200" dirty="0" err="1"/>
              <a:t>Kb_read</a:t>
            </a:r>
            <a:r>
              <a:rPr lang="en-US" sz="1200" dirty="0"/>
              <a:t>   </a:t>
            </a:r>
            <a:r>
              <a:rPr lang="en-US" sz="1200" dirty="0" err="1"/>
              <a:t>Kb_wrtn</a:t>
            </a:r>
            <a:endParaRPr lang="en-US" sz="1200" dirty="0"/>
          </a:p>
          <a:p>
            <a:r>
              <a:rPr lang="en-US" sz="1200" dirty="0"/>
              <a:t>hdisk4                 0.0       0.0       0.0          0         0</a:t>
            </a:r>
          </a:p>
          <a:p>
            <a:r>
              <a:rPr lang="en-US" sz="1200" dirty="0"/>
              <a:t>hdisk1                 0.0       0.0       0.0          0         0</a:t>
            </a:r>
          </a:p>
          <a:p>
            <a:r>
              <a:rPr lang="en-US" sz="1200" dirty="0"/>
              <a:t>hdisk0                 5.5     147.8      17.4     176635    134996</a:t>
            </a:r>
          </a:p>
          <a:p>
            <a:r>
              <a:rPr lang="en-US" sz="1200" dirty="0"/>
              <a:t>hdisk2                 0.0       0.0       0.0          0         0</a:t>
            </a:r>
          </a:p>
          <a:p>
            <a:r>
              <a:rPr lang="en-US" sz="1200" dirty="0"/>
              <a:t>hdisk3                 0.0       4.4       0.2       8969       236</a:t>
            </a:r>
          </a:p>
          <a:p>
            <a:endParaRPr lang="en-US" sz="1200" dirty="0"/>
          </a:p>
          <a:p>
            <a:r>
              <a:rPr lang="en-US" sz="1200" dirty="0"/>
              <a:t>Adapter:                   Kbps      </a:t>
            </a:r>
            <a:r>
              <a:rPr lang="en-US" sz="1200" dirty="0" err="1"/>
              <a:t>tps</a:t>
            </a:r>
            <a:r>
              <a:rPr lang="en-US" sz="1200" dirty="0"/>
              <a:t>    </a:t>
            </a:r>
            <a:r>
              <a:rPr lang="en-US" sz="1200" dirty="0" err="1"/>
              <a:t>Kb_read</a:t>
            </a:r>
            <a:r>
              <a:rPr lang="en-US" sz="1200" dirty="0"/>
              <a:t>   </a:t>
            </a:r>
            <a:r>
              <a:rPr lang="en-US" sz="1200" dirty="0" err="1"/>
              <a:t>Kb_wrtn</a:t>
            </a:r>
            <a:endParaRPr lang="en-US" sz="1200" dirty="0"/>
          </a:p>
          <a:p>
            <a:r>
              <a:rPr lang="en-US" sz="1200" dirty="0"/>
              <a:t>fcs1                        0.0       0.0          0         0</a:t>
            </a:r>
          </a:p>
          <a:p>
            <a:endParaRPr lang="en-US" sz="1200" dirty="0"/>
          </a:p>
          <a:p>
            <a:r>
              <a:rPr lang="en-US" sz="1200" dirty="0"/>
              <a:t>Disks:              % </a:t>
            </a:r>
            <a:r>
              <a:rPr lang="en-US" sz="1200" dirty="0" err="1"/>
              <a:t>tm_act</a:t>
            </a:r>
            <a:r>
              <a:rPr lang="en-US" sz="1200" dirty="0"/>
              <a:t>     Kbps      </a:t>
            </a:r>
            <a:r>
              <a:rPr lang="en-US" sz="1200" dirty="0" err="1"/>
              <a:t>tps</a:t>
            </a:r>
            <a:r>
              <a:rPr lang="en-US" sz="1200" dirty="0"/>
              <a:t>    </a:t>
            </a:r>
            <a:r>
              <a:rPr lang="en-US" sz="1200" dirty="0" err="1"/>
              <a:t>Kb_read</a:t>
            </a:r>
            <a:r>
              <a:rPr lang="en-US" sz="1200" dirty="0"/>
              <a:t>   </a:t>
            </a:r>
            <a:r>
              <a:rPr lang="en-US" sz="1200" dirty="0" err="1"/>
              <a:t>Kb_wrtn</a:t>
            </a:r>
            <a:endParaRPr lang="en-US" sz="1200" dirty="0"/>
          </a:p>
          <a:p>
            <a:r>
              <a:rPr lang="en-US" sz="1200" dirty="0"/>
              <a:t>hdisk4                 0.0       0.0       0.0          0         0</a:t>
            </a:r>
          </a:p>
          <a:p>
            <a:r>
              <a:rPr lang="en-US" sz="1200" dirty="0"/>
              <a:t>hdisk1                 0.0       0.0       0.0          0         0</a:t>
            </a:r>
          </a:p>
          <a:p>
            <a:r>
              <a:rPr lang="en-US" sz="1200" dirty="0"/>
              <a:t>hdisk0                 0.0       0.0       0.0          0         0</a:t>
            </a:r>
          </a:p>
          <a:p>
            <a:r>
              <a:rPr lang="en-US" sz="1200" dirty="0"/>
              <a:t>hdisk2                 0.0       0.0       0.0          0         0</a:t>
            </a:r>
          </a:p>
          <a:p>
            <a:r>
              <a:rPr lang="en-US" sz="1200" dirty="0"/>
              <a:t>hdisk3                 0.0       0.0       0.0          0         0</a:t>
            </a:r>
          </a:p>
          <a:p>
            <a:endParaRPr lang="en-US" sz="1200" dirty="0"/>
          </a:p>
        </p:txBody>
      </p:sp>
      <p:sp>
        <p:nvSpPr>
          <p:cNvPr id="4" name="Right Arrow 3"/>
          <p:cNvSpPr/>
          <p:nvPr/>
        </p:nvSpPr>
        <p:spPr bwMode="auto">
          <a:xfrm rot="10800000">
            <a:off x="5178582" y="2353905"/>
            <a:ext cx="1792586" cy="289711"/>
          </a:xfrm>
          <a:prstGeom prst="rightArrow">
            <a:avLst/>
          </a:prstGeom>
          <a:solidFill>
            <a:srgbClr val="92D0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2891924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29</a:t>
            </a:fld>
            <a:endParaRPr lang="en-US"/>
          </a:p>
        </p:txBody>
      </p:sp>
      <p:sp>
        <p:nvSpPr>
          <p:cNvPr id="3" name="TextBox 2"/>
          <p:cNvSpPr txBox="1"/>
          <p:nvPr/>
        </p:nvSpPr>
        <p:spPr>
          <a:xfrm>
            <a:off x="328614" y="1511925"/>
            <a:ext cx="8426087" cy="20451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000" b="1" dirty="0"/>
              <a:t># </a:t>
            </a:r>
            <a:r>
              <a:rPr lang="en-US" sz="1000" b="1" dirty="0" err="1"/>
              <a:t>iostat</a:t>
            </a:r>
            <a:r>
              <a:rPr lang="en-US" sz="1000" b="1" dirty="0"/>
              <a:t> -</a:t>
            </a:r>
            <a:r>
              <a:rPr lang="en-US" sz="1000" b="1" dirty="0" err="1"/>
              <a:t>DRTl</a:t>
            </a:r>
            <a:r>
              <a:rPr lang="en-US" sz="1000" b="1" dirty="0"/>
              <a:t> 10 4</a:t>
            </a:r>
          </a:p>
          <a:p>
            <a:endParaRPr lang="en-US" sz="1000" dirty="0"/>
          </a:p>
          <a:p>
            <a:r>
              <a:rPr lang="en-US" sz="1000" dirty="0"/>
              <a:t>System configuration: </a:t>
            </a:r>
            <a:r>
              <a:rPr lang="en-US" sz="1000" dirty="0" err="1"/>
              <a:t>lcpu</a:t>
            </a:r>
            <a:r>
              <a:rPr lang="en-US" sz="1000" dirty="0"/>
              <a:t>=8 drives=5 paths=20 </a:t>
            </a:r>
            <a:r>
              <a:rPr lang="en-US" sz="1000" dirty="0" err="1"/>
              <a:t>vdisks</a:t>
            </a:r>
            <a:r>
              <a:rPr lang="en-US" sz="1000" dirty="0"/>
              <a:t>=0</a:t>
            </a:r>
          </a:p>
          <a:p>
            <a:endParaRPr lang="en-US" sz="1000" dirty="0"/>
          </a:p>
          <a:p>
            <a:r>
              <a:rPr lang="en-US" sz="1000" dirty="0"/>
              <a:t>Disks:                      </a:t>
            </a:r>
            <a:r>
              <a:rPr lang="en-US" sz="1000" dirty="0" err="1"/>
              <a:t>xfers</a:t>
            </a:r>
            <a:r>
              <a:rPr lang="en-US" sz="1000" dirty="0"/>
              <a:t>                                read                                write                                  queue                    time</a:t>
            </a:r>
          </a:p>
          <a:p>
            <a:r>
              <a:rPr lang="en-US" sz="1000" dirty="0"/>
              <a:t>--------------- -------------------------------- ------------------------------------ ------------------------------------ -------------------------------------- ---------</a:t>
            </a:r>
          </a:p>
          <a:p>
            <a:r>
              <a:rPr lang="en-US" sz="1000" dirty="0"/>
              <a:t>                  %tm    bps   </a:t>
            </a:r>
            <a:r>
              <a:rPr lang="en-US" sz="1000" dirty="0" err="1"/>
              <a:t>tps</a:t>
            </a:r>
            <a:r>
              <a:rPr lang="en-US" sz="1000" dirty="0"/>
              <a:t>  bread  </a:t>
            </a:r>
            <a:r>
              <a:rPr lang="en-US" sz="1000" dirty="0" err="1"/>
              <a:t>bwrtn</a:t>
            </a:r>
            <a:r>
              <a:rPr lang="en-US" sz="1000" dirty="0"/>
              <a:t>   </a:t>
            </a:r>
            <a:r>
              <a:rPr lang="en-US" sz="1000" dirty="0" err="1"/>
              <a:t>rps</a:t>
            </a:r>
            <a:r>
              <a:rPr lang="en-US" sz="1000" dirty="0"/>
              <a:t>    </a:t>
            </a:r>
            <a:r>
              <a:rPr lang="en-US" sz="1000" dirty="0" err="1"/>
              <a:t>avg</a:t>
            </a:r>
            <a:r>
              <a:rPr lang="en-US" sz="1000" dirty="0"/>
              <a:t>    min    max time fail   </a:t>
            </a:r>
            <a:r>
              <a:rPr lang="en-US" sz="1000" dirty="0" err="1"/>
              <a:t>wps</a:t>
            </a:r>
            <a:r>
              <a:rPr lang="en-US" sz="1000" dirty="0"/>
              <a:t>    </a:t>
            </a:r>
            <a:r>
              <a:rPr lang="en-US" sz="1000" dirty="0" err="1"/>
              <a:t>avg</a:t>
            </a:r>
            <a:r>
              <a:rPr lang="en-US" sz="1000" dirty="0"/>
              <a:t>    min    max time fail    </a:t>
            </a:r>
            <a:r>
              <a:rPr lang="en-US" sz="1000" dirty="0" err="1"/>
              <a:t>avg</a:t>
            </a:r>
            <a:r>
              <a:rPr lang="en-US" sz="1000" dirty="0"/>
              <a:t>    min    max   </a:t>
            </a:r>
            <a:r>
              <a:rPr lang="en-US" sz="1000" dirty="0" err="1"/>
              <a:t>avg</a:t>
            </a:r>
            <a:r>
              <a:rPr lang="en-US" sz="1000" dirty="0"/>
              <a:t>   </a:t>
            </a:r>
            <a:r>
              <a:rPr lang="en-US" sz="1000" dirty="0" err="1"/>
              <a:t>avg</a:t>
            </a:r>
            <a:r>
              <a:rPr lang="en-US" sz="1000" dirty="0"/>
              <a:t>  </a:t>
            </a:r>
            <a:r>
              <a:rPr lang="en-US" sz="1000" dirty="0" err="1"/>
              <a:t>serv</a:t>
            </a:r>
            <a:endParaRPr lang="en-US" sz="1000" dirty="0"/>
          </a:p>
          <a:p>
            <a:r>
              <a:rPr lang="en-US" sz="1000" dirty="0"/>
              <a:t>                  act                                    </a:t>
            </a:r>
            <a:r>
              <a:rPr lang="en-US" sz="1000" dirty="0" err="1"/>
              <a:t>serv</a:t>
            </a:r>
            <a:r>
              <a:rPr lang="en-US" sz="1000" dirty="0"/>
              <a:t>   </a:t>
            </a:r>
            <a:r>
              <a:rPr lang="en-US" sz="1000" dirty="0" err="1"/>
              <a:t>serv</a:t>
            </a:r>
            <a:r>
              <a:rPr lang="en-US" sz="1000" dirty="0"/>
              <a:t>   </a:t>
            </a:r>
            <a:r>
              <a:rPr lang="en-US" sz="1000" dirty="0" err="1"/>
              <a:t>serv</a:t>
            </a:r>
            <a:r>
              <a:rPr lang="en-US" sz="1000" dirty="0"/>
              <a:t> outs              </a:t>
            </a:r>
            <a:r>
              <a:rPr lang="en-US" sz="1000" dirty="0" err="1"/>
              <a:t>serv</a:t>
            </a:r>
            <a:r>
              <a:rPr lang="en-US" sz="1000" dirty="0"/>
              <a:t>   </a:t>
            </a:r>
            <a:r>
              <a:rPr lang="en-US" sz="1000" dirty="0" err="1"/>
              <a:t>serv</a:t>
            </a:r>
            <a:r>
              <a:rPr lang="en-US" sz="1000" dirty="0"/>
              <a:t>   </a:t>
            </a:r>
            <a:r>
              <a:rPr lang="en-US" sz="1000" dirty="0" err="1"/>
              <a:t>serv</a:t>
            </a:r>
            <a:r>
              <a:rPr lang="en-US" sz="1000" dirty="0"/>
              <a:t> outs        time   </a:t>
            </a:r>
            <a:r>
              <a:rPr lang="en-US" sz="1000" dirty="0" err="1"/>
              <a:t>time</a:t>
            </a:r>
            <a:r>
              <a:rPr lang="en-US" sz="1000" dirty="0"/>
              <a:t>   </a:t>
            </a:r>
            <a:r>
              <a:rPr lang="en-US" sz="1000" dirty="0" err="1"/>
              <a:t>time</a:t>
            </a:r>
            <a:r>
              <a:rPr lang="en-US" sz="1000" dirty="0"/>
              <a:t>  </a:t>
            </a:r>
            <a:r>
              <a:rPr lang="en-US" sz="1000" dirty="0" err="1"/>
              <a:t>wqsz</a:t>
            </a:r>
            <a:r>
              <a:rPr lang="en-US" sz="1000" dirty="0"/>
              <a:t>  </a:t>
            </a:r>
            <a:r>
              <a:rPr lang="en-US" sz="1000" dirty="0" err="1"/>
              <a:t>sqsz</a:t>
            </a:r>
            <a:r>
              <a:rPr lang="en-US" sz="1000" dirty="0"/>
              <a:t> </a:t>
            </a:r>
            <a:r>
              <a:rPr lang="en-US" sz="1000" dirty="0" err="1"/>
              <a:t>qfull</a:t>
            </a:r>
            <a:endParaRPr lang="en-US" sz="1000" dirty="0"/>
          </a:p>
          <a:p>
            <a:r>
              <a:rPr lang="en-US" sz="1000" dirty="0"/>
              <a:t>hdisk4            0.0   0.0    0.0   0.0    0.0    0.0   0.0    0.0    0.0     0    0   0.0   0.0    0.0    0.0     0    0   0.0    0.0    0.0    0.0   0.0   0.0  20:00:14</a:t>
            </a:r>
          </a:p>
          <a:p>
            <a:r>
              <a:rPr lang="en-US" sz="1000" dirty="0"/>
              <a:t>hdisk1            0.0   0.0    0.0   0.0    0.0    0.0   0.0    0.0    0.0     0    0   0.0   0.0    0.0    0.0     0    0   0.0    0.0    0.0    0.0   0.0   0.0  20:00:14</a:t>
            </a:r>
          </a:p>
          <a:p>
            <a:r>
              <a:rPr lang="nn-NO" sz="1000" dirty="0"/>
              <a:t>hdisk0           10.5  95.4K  23.3   0.0   95.4K   0.0   0.0    0.0    0.0     0    0  23.3   2.3    0.2    7.8     0    0   0.0    0.0    0.0    0.0   0.0   0.0  20:00:14</a:t>
            </a:r>
          </a:p>
          <a:p>
            <a:r>
              <a:rPr lang="en-US" sz="1000" dirty="0"/>
              <a:t>hdisk2            0.0   0.0    0.0   0.0    0.0    0.0   0.0    0.0    0.0     0    0   0.0   0.0    0.0    0.0     0    0   0.0    0.0    0.0    0.0   0.0   0.0  20:00:14</a:t>
            </a:r>
          </a:p>
          <a:p>
            <a:r>
              <a:rPr lang="en-US" sz="1000" dirty="0"/>
              <a:t>hdisk3            0.0   0.0    0.0   0.0    0.0    0.0   0.0    0.0    0.0     0    0   0.0   0.0    0.0    0.0     0    0   0.0    0.0    0.0    0.0   0.0   0.0  20:00:14</a:t>
            </a:r>
          </a:p>
          <a:p>
            <a:endParaRPr lang="en-US" sz="1100" dirty="0"/>
          </a:p>
        </p:txBody>
      </p:sp>
    </p:spTree>
    <p:extLst>
      <p:ext uri="{BB962C8B-B14F-4D97-AF65-F5344CB8AC3E}">
        <p14:creationId xmlns:p14="http://schemas.microsoft.com/office/powerpoint/2010/main" val="3450957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AIX native tools and how to use them</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38844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30</a:t>
            </a:fld>
            <a:endParaRPr lang="en-US"/>
          </a:p>
        </p:txBody>
      </p:sp>
      <p:sp>
        <p:nvSpPr>
          <p:cNvPr id="3" name="Rectangle 2"/>
          <p:cNvSpPr/>
          <p:nvPr/>
        </p:nvSpPr>
        <p:spPr>
          <a:xfrm>
            <a:off x="2286000" y="1348204"/>
            <a:ext cx="4572000" cy="2841547"/>
          </a:xfrm>
          <a:prstGeom prst="rect">
            <a:avLst/>
          </a:prstGeom>
        </p:spPr>
        <p:txBody>
          <a:bodyPr>
            <a:spAutoFit/>
          </a:bodyPr>
          <a:lstStyle/>
          <a:p>
            <a:r>
              <a:rPr lang="en-US" sz="1800" b="1" dirty="0" err="1">
                <a:latin typeface="Courier New" panose="02070309020205020404" pitchFamily="49" charset="0"/>
              </a:rPr>
              <a:t>lvmo</a:t>
            </a:r>
            <a:r>
              <a:rPr lang="en-US" sz="1800" b="1" dirty="0">
                <a:latin typeface="Courier New" panose="02070309020205020404" pitchFamily="49" charset="0"/>
              </a:rPr>
              <a:t> –v </a:t>
            </a:r>
            <a:r>
              <a:rPr lang="en-US" sz="1800" b="1" dirty="0" err="1">
                <a:latin typeface="Courier New" panose="02070309020205020404" pitchFamily="49" charset="0"/>
              </a:rPr>
              <a:t>rootvg</a:t>
            </a:r>
            <a:endParaRPr lang="en-US" sz="1800" b="1" dirty="0">
              <a:latin typeface="Courier New" panose="02070309020205020404" pitchFamily="49" charset="0"/>
            </a:endParaRPr>
          </a:p>
          <a:p>
            <a:r>
              <a:rPr lang="en-US" sz="1800" dirty="0" err="1">
                <a:latin typeface="Courier New" panose="02070309020205020404" pitchFamily="49" charset="0"/>
              </a:rPr>
              <a:t>vgname</a:t>
            </a:r>
            <a:r>
              <a:rPr lang="en-US" sz="1800" dirty="0">
                <a:latin typeface="Courier New" panose="02070309020205020404" pitchFamily="49" charset="0"/>
              </a:rPr>
              <a:t> = </a:t>
            </a:r>
            <a:r>
              <a:rPr lang="en-US" sz="1800" dirty="0" err="1">
                <a:latin typeface="Courier New" panose="02070309020205020404" pitchFamily="49" charset="0"/>
              </a:rPr>
              <a:t>rootvg</a:t>
            </a:r>
            <a:endParaRPr lang="en-US" sz="1800" dirty="0">
              <a:latin typeface="Courier New" panose="02070309020205020404" pitchFamily="49" charset="0"/>
            </a:endParaRPr>
          </a:p>
          <a:p>
            <a:r>
              <a:rPr lang="en-US" sz="1800" dirty="0" err="1">
                <a:latin typeface="Courier New" panose="02070309020205020404" pitchFamily="49" charset="0"/>
              </a:rPr>
              <a:t>pv_pbuf_count</a:t>
            </a:r>
            <a:r>
              <a:rPr lang="en-US" sz="1800" dirty="0">
                <a:latin typeface="Courier New" panose="02070309020205020404" pitchFamily="49" charset="0"/>
              </a:rPr>
              <a:t> = 512</a:t>
            </a:r>
          </a:p>
          <a:p>
            <a:r>
              <a:rPr lang="en-US" sz="1800" dirty="0" err="1">
                <a:latin typeface="Courier New" panose="02070309020205020404" pitchFamily="49" charset="0"/>
              </a:rPr>
              <a:t>total_vg_pbufs</a:t>
            </a:r>
            <a:r>
              <a:rPr lang="en-US" sz="1800" dirty="0">
                <a:latin typeface="Courier New" panose="02070309020205020404" pitchFamily="49" charset="0"/>
              </a:rPr>
              <a:t> = 1024</a:t>
            </a:r>
          </a:p>
          <a:p>
            <a:r>
              <a:rPr lang="en-US" sz="1800" dirty="0" err="1">
                <a:latin typeface="Courier New" panose="02070309020205020404" pitchFamily="49" charset="0"/>
              </a:rPr>
              <a:t>max_vg_pbufs</a:t>
            </a:r>
            <a:r>
              <a:rPr lang="en-US" sz="1800" dirty="0">
                <a:latin typeface="Courier New" panose="02070309020205020404" pitchFamily="49" charset="0"/>
              </a:rPr>
              <a:t> = 16384</a:t>
            </a:r>
          </a:p>
          <a:p>
            <a:r>
              <a:rPr lang="en-US" sz="1800" dirty="0" err="1">
                <a:latin typeface="Courier New" panose="02070309020205020404" pitchFamily="49" charset="0"/>
              </a:rPr>
              <a:t>pervg_blocked_io_count</a:t>
            </a:r>
            <a:r>
              <a:rPr lang="en-US" sz="1800" dirty="0">
                <a:latin typeface="Courier New" panose="02070309020205020404" pitchFamily="49" charset="0"/>
              </a:rPr>
              <a:t> = 0</a:t>
            </a:r>
          </a:p>
          <a:p>
            <a:r>
              <a:rPr lang="en-US" sz="1800" dirty="0" err="1">
                <a:latin typeface="Courier New" panose="02070309020205020404" pitchFamily="49" charset="0"/>
              </a:rPr>
              <a:t>pv_min_pbuf</a:t>
            </a:r>
            <a:r>
              <a:rPr lang="en-US" sz="1800" dirty="0">
                <a:latin typeface="Courier New" panose="02070309020205020404" pitchFamily="49" charset="0"/>
              </a:rPr>
              <a:t> = 512</a:t>
            </a:r>
          </a:p>
          <a:p>
            <a:r>
              <a:rPr lang="en-US" sz="1800" dirty="0" err="1">
                <a:latin typeface="Courier New" panose="02070309020205020404" pitchFamily="49" charset="0"/>
              </a:rPr>
              <a:t>max_vg_pbuf_count</a:t>
            </a:r>
            <a:r>
              <a:rPr lang="en-US" sz="1800" dirty="0">
                <a:latin typeface="Courier New" panose="02070309020205020404" pitchFamily="49" charset="0"/>
              </a:rPr>
              <a:t> = 0</a:t>
            </a:r>
          </a:p>
          <a:p>
            <a:r>
              <a:rPr lang="en-US" sz="1800" dirty="0" err="1">
                <a:latin typeface="Courier New" panose="02070309020205020404" pitchFamily="49" charset="0"/>
              </a:rPr>
              <a:t>global_blocked_io_count</a:t>
            </a:r>
            <a:r>
              <a:rPr lang="en-US" sz="1800" dirty="0">
                <a:latin typeface="Courier New" panose="02070309020205020404" pitchFamily="49" charset="0"/>
              </a:rPr>
              <a:t> = 0</a:t>
            </a:r>
          </a:p>
          <a:p>
            <a:r>
              <a:rPr lang="en-US" sz="1800" dirty="0" err="1">
                <a:latin typeface="Courier New" panose="02070309020205020404" pitchFamily="49" charset="0"/>
              </a:rPr>
              <a:t>aio_cache_pbuf_count</a:t>
            </a:r>
            <a:r>
              <a:rPr lang="en-US" sz="1800" dirty="0">
                <a:latin typeface="Courier New" panose="02070309020205020404" pitchFamily="49" charset="0"/>
              </a:rPr>
              <a:t> = 0</a:t>
            </a:r>
          </a:p>
          <a:p>
            <a:r>
              <a:rPr lang="en-US" sz="1800" dirty="0" err="1">
                <a:latin typeface="Courier New" panose="02070309020205020404" pitchFamily="49" charset="0"/>
              </a:rPr>
              <a:t>workQ_size</a:t>
            </a:r>
            <a:r>
              <a:rPr lang="en-US" sz="1800" dirty="0">
                <a:latin typeface="Courier New" panose="02070309020205020404" pitchFamily="49" charset="0"/>
              </a:rPr>
              <a:t> = 256</a:t>
            </a:r>
          </a:p>
        </p:txBody>
      </p:sp>
    </p:spTree>
    <p:extLst>
      <p:ext uri="{BB962C8B-B14F-4D97-AF65-F5344CB8AC3E}">
        <p14:creationId xmlns:p14="http://schemas.microsoft.com/office/powerpoint/2010/main" val="3828383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a:xfrm>
            <a:off x="338328" y="2096691"/>
            <a:ext cx="8558784" cy="664797"/>
          </a:xfrm>
        </p:spPr>
        <p:txBody>
          <a:bodyPr/>
          <a:lstStyle/>
          <a:p>
            <a:r>
              <a:rPr lang="en-US" dirty="0"/>
              <a:t>Network performance</a:t>
            </a:r>
          </a:p>
        </p:txBody>
      </p:sp>
      <p:sp>
        <p:nvSpPr>
          <p:cNvPr id="2" name="Slide Number Placeholder 1"/>
          <p:cNvSpPr>
            <a:spLocks noGrp="1"/>
          </p:cNvSpPr>
          <p:nvPr>
            <p:ph type="sldNum" sz="quarter" idx="4294967295"/>
          </p:nvPr>
        </p:nvSpPr>
        <p:spPr>
          <a:xfrm>
            <a:off x="0" y="4894263"/>
            <a:ext cx="2124075" cy="171450"/>
          </a:xfrm>
        </p:spPr>
        <p:txBody>
          <a:bodyPr/>
          <a:lstStyle/>
          <a:p>
            <a:fld id="{6826F9A1-9B46-4608-B497-7E101192DDCD}" type="slidenum">
              <a:rPr lang="en-US" smtClean="0"/>
              <a:pPr/>
              <a:t>31</a:t>
            </a:fld>
            <a:endParaRPr lang="en-US"/>
          </a:p>
        </p:txBody>
      </p:sp>
    </p:spTree>
    <p:extLst>
      <p:ext uri="{BB962C8B-B14F-4D97-AF65-F5344CB8AC3E}">
        <p14:creationId xmlns:p14="http://schemas.microsoft.com/office/powerpoint/2010/main" val="776130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32</a:t>
            </a:fld>
            <a:endParaRPr lang="en-US"/>
          </a:p>
        </p:txBody>
      </p:sp>
      <p:sp>
        <p:nvSpPr>
          <p:cNvPr id="3" name="Rectangle 2"/>
          <p:cNvSpPr/>
          <p:nvPr/>
        </p:nvSpPr>
        <p:spPr>
          <a:xfrm>
            <a:off x="1496292" y="87993"/>
            <a:ext cx="6964218" cy="5249129"/>
          </a:xfrm>
          <a:prstGeom prst="rect">
            <a:avLst/>
          </a:prstGeom>
        </p:spPr>
        <p:txBody>
          <a:bodyPr wrap="square">
            <a:spAutoFit/>
          </a:bodyPr>
          <a:lstStyle/>
          <a:p>
            <a:r>
              <a:rPr lang="en-US" sz="1200" b="1" dirty="0" err="1">
                <a:latin typeface="Courier New" panose="02070309020205020404" pitchFamily="49" charset="0"/>
              </a:rPr>
              <a:t>fcstat</a:t>
            </a:r>
            <a:r>
              <a:rPr lang="en-US" sz="1200" b="1" dirty="0">
                <a:latin typeface="Courier New" panose="02070309020205020404" pitchFamily="49" charset="0"/>
              </a:rPr>
              <a:t> –e fcs0</a:t>
            </a:r>
            <a:endParaRPr lang="en-US" sz="1200" dirty="0">
              <a:latin typeface="Courier New" panose="02070309020205020404" pitchFamily="49" charset="0"/>
            </a:endParaRPr>
          </a:p>
          <a:p>
            <a:r>
              <a:rPr lang="en-US" sz="1200" dirty="0">
                <a:latin typeface="Courier New" panose="02070309020205020404" pitchFamily="49" charset="0"/>
              </a:rPr>
              <a:t>FIBRE CHANNEL STATISTICS REPORT: fcs0</a:t>
            </a:r>
          </a:p>
          <a:p>
            <a:endParaRPr lang="en-US" sz="1200" dirty="0">
              <a:latin typeface="Courier New" panose="02070309020205020404" pitchFamily="49" charset="0"/>
            </a:endParaRPr>
          </a:p>
          <a:p>
            <a:r>
              <a:rPr lang="fr-FR" sz="1200" dirty="0" err="1">
                <a:latin typeface="Courier New" panose="02070309020205020404" pitchFamily="49" charset="0"/>
              </a:rPr>
              <a:t>Device</a:t>
            </a:r>
            <a:r>
              <a:rPr lang="fr-FR" sz="1200" dirty="0">
                <a:latin typeface="Courier New" panose="02070309020205020404" pitchFamily="49" charset="0"/>
              </a:rPr>
              <a:t> Type: FC Adapter (adapter/</a:t>
            </a:r>
            <a:r>
              <a:rPr lang="fr-FR" sz="1200" dirty="0" err="1">
                <a:latin typeface="Courier New" panose="02070309020205020404" pitchFamily="49" charset="0"/>
              </a:rPr>
              <a:t>vdevice</a:t>
            </a:r>
            <a:r>
              <a:rPr lang="fr-FR" sz="1200" dirty="0">
                <a:latin typeface="Courier New" panose="02070309020205020404" pitchFamily="49" charset="0"/>
              </a:rPr>
              <a:t>/</a:t>
            </a:r>
            <a:r>
              <a:rPr lang="fr-FR" sz="1200" dirty="0" err="1">
                <a:latin typeface="Courier New" panose="02070309020205020404" pitchFamily="49" charset="0"/>
              </a:rPr>
              <a:t>IBM,vfc</a:t>
            </a:r>
            <a:r>
              <a:rPr lang="fr-FR" sz="1200" dirty="0">
                <a:latin typeface="Courier New" panose="02070309020205020404" pitchFamily="49" charset="0"/>
              </a:rPr>
              <a:t>-client)</a:t>
            </a:r>
          </a:p>
          <a:p>
            <a:r>
              <a:rPr lang="en-US" sz="1200" dirty="0">
                <a:latin typeface="Courier New" panose="02070309020205020404" pitchFamily="49" charset="0"/>
              </a:rPr>
              <a:t>Serial Number: UNKNOWN</a:t>
            </a:r>
          </a:p>
          <a:p>
            <a:r>
              <a:rPr lang="en-US" sz="1200" dirty="0">
                <a:latin typeface="Courier New" panose="02070309020205020404" pitchFamily="49" charset="0"/>
              </a:rPr>
              <a:t>Option ROM Version: UNKNOWN</a:t>
            </a:r>
          </a:p>
          <a:p>
            <a:r>
              <a:rPr lang="en-US" sz="1200" dirty="0">
                <a:latin typeface="Courier New" panose="02070309020205020404" pitchFamily="49" charset="0"/>
              </a:rPr>
              <a:t>ZA: UNKNOWN</a:t>
            </a:r>
          </a:p>
          <a:p>
            <a:r>
              <a:rPr lang="en-US" sz="1200" dirty="0">
                <a:latin typeface="Courier New" panose="02070309020205020404" pitchFamily="49" charset="0"/>
              </a:rPr>
              <a:t>World Wide Node Name: 0xC0507608F22E0129</a:t>
            </a:r>
          </a:p>
          <a:p>
            <a:r>
              <a:rPr lang="en-US" sz="1200" dirty="0">
                <a:latin typeface="Courier New" panose="02070309020205020404" pitchFamily="49" charset="0"/>
              </a:rPr>
              <a:t>World Wide Port Name: 0xC0507608F22E0129</a:t>
            </a:r>
          </a:p>
          <a:p>
            <a:endParaRPr lang="en-US" sz="1200" dirty="0">
              <a:latin typeface="Courier New" panose="02070309020205020404" pitchFamily="49" charset="0"/>
            </a:endParaRPr>
          </a:p>
          <a:p>
            <a:r>
              <a:rPr lang="en-US" sz="1200" dirty="0">
                <a:latin typeface="Courier New" panose="02070309020205020404" pitchFamily="49" charset="0"/>
              </a:rPr>
              <a:t>FC-4 TYPES:</a:t>
            </a:r>
          </a:p>
          <a:p>
            <a:r>
              <a:rPr lang="en-US" sz="1200" dirty="0">
                <a:latin typeface="Courier New" panose="02070309020205020404" pitchFamily="49" charset="0"/>
              </a:rPr>
              <a:t>  Supported: 0x0000010000000000000000000000000000000000000000000000000000000000</a:t>
            </a:r>
          </a:p>
          <a:p>
            <a:r>
              <a:rPr lang="en-US" sz="1200" dirty="0">
                <a:latin typeface="Courier New" panose="02070309020205020404" pitchFamily="49" charset="0"/>
              </a:rPr>
              <a:t>  Active:    0x0000010000000000000000000000000000000000000000000000000000000000</a:t>
            </a:r>
          </a:p>
          <a:p>
            <a:endParaRPr lang="en-US" sz="1200" dirty="0">
              <a:latin typeface="Courier New" panose="02070309020205020404" pitchFamily="49" charset="0"/>
            </a:endParaRPr>
          </a:p>
          <a:p>
            <a:r>
              <a:rPr lang="en-US" sz="1200" dirty="0">
                <a:latin typeface="Courier New" panose="02070309020205020404" pitchFamily="49" charset="0"/>
              </a:rPr>
              <a:t>FC-4 TYPES (ULP mappings):</a:t>
            </a:r>
          </a:p>
          <a:p>
            <a:r>
              <a:rPr lang="en-US" sz="1200" dirty="0">
                <a:latin typeface="Courier New" panose="02070309020205020404" pitchFamily="49" charset="0"/>
              </a:rPr>
              <a:t>  Supported ULPs:   </a:t>
            </a:r>
          </a:p>
          <a:p>
            <a:r>
              <a:rPr lang="it-IT" sz="1200" dirty="0">
                <a:latin typeface="Courier New" panose="02070309020205020404" pitchFamily="49" charset="0"/>
              </a:rPr>
              <a:t>    	Small Computer System Interface (SCSI) Fibre Channel Protocol (FCP)</a:t>
            </a:r>
          </a:p>
          <a:p>
            <a:r>
              <a:rPr lang="en-US" sz="1200" dirty="0">
                <a:latin typeface="Courier New" panose="02070309020205020404" pitchFamily="49" charset="0"/>
              </a:rPr>
              <a:t>  Active ULPs:   </a:t>
            </a:r>
          </a:p>
          <a:p>
            <a:r>
              <a:rPr lang="it-IT" sz="1200" dirty="0">
                <a:latin typeface="Courier New" panose="02070309020205020404" pitchFamily="49" charset="0"/>
              </a:rPr>
              <a:t>    	Small Computer System Interface (SCSI) Fibre Channel Protocol (FCP)</a:t>
            </a:r>
          </a:p>
          <a:p>
            <a:r>
              <a:rPr lang="en-US" sz="1200" dirty="0">
                <a:latin typeface="Courier New" panose="02070309020205020404" pitchFamily="49" charset="0"/>
              </a:rPr>
              <a:t>Class of Service: 3</a:t>
            </a:r>
          </a:p>
          <a:p>
            <a:r>
              <a:rPr lang="en-US" sz="1200" dirty="0">
                <a:latin typeface="Courier New" panose="02070309020205020404" pitchFamily="49" charset="0"/>
              </a:rPr>
              <a:t>Port Speed (supported): UNKNOWN</a:t>
            </a:r>
          </a:p>
          <a:p>
            <a:r>
              <a:rPr lang="en-US" sz="1200" dirty="0">
                <a:latin typeface="Courier New" panose="02070309020205020404" pitchFamily="49" charset="0"/>
              </a:rPr>
              <a:t>Port Speed (running):   16 GBIT</a:t>
            </a:r>
          </a:p>
          <a:p>
            <a:r>
              <a:rPr lang="en-US" sz="1200" dirty="0">
                <a:latin typeface="Courier New" panose="02070309020205020404" pitchFamily="49" charset="0"/>
              </a:rPr>
              <a:t>Port FC ID: 0x700096</a:t>
            </a:r>
          </a:p>
          <a:p>
            <a:r>
              <a:rPr lang="en-US" sz="1200" dirty="0">
                <a:latin typeface="Courier New" panose="02070309020205020404" pitchFamily="49" charset="0"/>
              </a:rPr>
              <a:t>Port Type: Fabric</a:t>
            </a:r>
          </a:p>
          <a:p>
            <a:r>
              <a:rPr lang="en-US" sz="1200" dirty="0">
                <a:latin typeface="Courier New" panose="02070309020205020404" pitchFamily="49" charset="0"/>
              </a:rPr>
              <a:t>Attention Type:   UNKNOWN</a:t>
            </a:r>
          </a:p>
          <a:p>
            <a:r>
              <a:rPr lang="en-US" sz="1200" dirty="0">
                <a:latin typeface="Courier New" panose="02070309020205020404" pitchFamily="49" charset="0"/>
              </a:rPr>
              <a:t>Topology:  UNKNOWN </a:t>
            </a:r>
          </a:p>
        </p:txBody>
      </p:sp>
    </p:spTree>
    <p:extLst>
      <p:ext uri="{BB962C8B-B14F-4D97-AF65-F5344CB8AC3E}">
        <p14:creationId xmlns:p14="http://schemas.microsoft.com/office/powerpoint/2010/main" val="4290335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33</a:t>
            </a:fld>
            <a:endParaRPr lang="en-US"/>
          </a:p>
        </p:txBody>
      </p:sp>
      <p:sp>
        <p:nvSpPr>
          <p:cNvPr id="3" name="Rectangle 2"/>
          <p:cNvSpPr/>
          <p:nvPr/>
        </p:nvSpPr>
        <p:spPr>
          <a:xfrm>
            <a:off x="1348494" y="379942"/>
            <a:ext cx="7730836" cy="4418133"/>
          </a:xfrm>
          <a:prstGeom prst="rect">
            <a:avLst/>
          </a:prstGeom>
        </p:spPr>
        <p:txBody>
          <a:bodyPr wrap="square">
            <a:spAutoFit/>
          </a:bodyPr>
          <a:lstStyle/>
          <a:p>
            <a:r>
              <a:rPr lang="en-US" sz="1200" dirty="0">
                <a:latin typeface="Courier New" panose="02070309020205020404" pitchFamily="49" charset="0"/>
              </a:rPr>
              <a:t>Seconds Since Last Reset: 5768775         </a:t>
            </a:r>
          </a:p>
          <a:p>
            <a:endParaRPr lang="en-US" sz="1200" dirty="0">
              <a:latin typeface="Courier New" panose="02070309020205020404" pitchFamily="49" charset="0"/>
            </a:endParaRPr>
          </a:p>
          <a:p>
            <a:r>
              <a:rPr lang="en-US" sz="1200" dirty="0">
                <a:latin typeface="Courier New" panose="02070309020205020404" pitchFamily="49" charset="0"/>
              </a:rPr>
              <a:t>	Transmit Statistics	Receive Statistics</a:t>
            </a:r>
          </a:p>
          <a:p>
            <a:r>
              <a:rPr lang="en-US" sz="1200" dirty="0">
                <a:latin typeface="Courier New" panose="02070309020205020404" pitchFamily="49" charset="0"/>
              </a:rPr>
              <a:t>	-------------------	------------------</a:t>
            </a:r>
          </a:p>
          <a:p>
            <a:r>
              <a:rPr lang="en-US" sz="1200" dirty="0">
                <a:latin typeface="Courier New" panose="02070309020205020404" pitchFamily="49" charset="0"/>
              </a:rPr>
              <a:t>Frames: -1              	-1              </a:t>
            </a:r>
          </a:p>
          <a:p>
            <a:r>
              <a:rPr lang="en-US" sz="1200" dirty="0">
                <a:latin typeface="Courier New" panose="02070309020205020404" pitchFamily="49" charset="0"/>
              </a:rPr>
              <a:t>Words:  -1              	-1              </a:t>
            </a:r>
          </a:p>
          <a:p>
            <a:endParaRPr lang="en-US" sz="1200" dirty="0">
              <a:latin typeface="Courier New" panose="02070309020205020404" pitchFamily="49" charset="0"/>
            </a:endParaRPr>
          </a:p>
          <a:p>
            <a:r>
              <a:rPr lang="en-US" sz="1200" dirty="0">
                <a:latin typeface="Courier New" panose="02070309020205020404" pitchFamily="49" charset="0"/>
              </a:rPr>
              <a:t>LIP Count: -1              </a:t>
            </a:r>
          </a:p>
          <a:p>
            <a:r>
              <a:rPr lang="en-US" sz="1200" dirty="0">
                <a:latin typeface="Courier New" panose="02070309020205020404" pitchFamily="49" charset="0"/>
              </a:rPr>
              <a:t>NOS Count: -1              </a:t>
            </a:r>
          </a:p>
          <a:p>
            <a:r>
              <a:rPr lang="en-US" sz="1200" dirty="0">
                <a:latin typeface="Courier New" panose="02070309020205020404" pitchFamily="49" charset="0"/>
              </a:rPr>
              <a:t>Error Frames:  -1              </a:t>
            </a:r>
          </a:p>
          <a:p>
            <a:r>
              <a:rPr lang="en-US" sz="1200" dirty="0">
                <a:latin typeface="Courier New" panose="02070309020205020404" pitchFamily="49" charset="0"/>
              </a:rPr>
              <a:t>Dumped Frames: -1              </a:t>
            </a:r>
          </a:p>
          <a:p>
            <a:r>
              <a:rPr lang="en-US" sz="1200" dirty="0">
                <a:latin typeface="Courier New" panose="02070309020205020404" pitchFamily="49" charset="0"/>
              </a:rPr>
              <a:t>Link Failure Count: -1              </a:t>
            </a:r>
          </a:p>
          <a:p>
            <a:r>
              <a:rPr lang="en-US" sz="1200" dirty="0">
                <a:latin typeface="Courier New" panose="02070309020205020404" pitchFamily="49" charset="0"/>
              </a:rPr>
              <a:t>Loss of Sync Count: -1              </a:t>
            </a:r>
          </a:p>
          <a:p>
            <a:r>
              <a:rPr lang="en-US" sz="1200" dirty="0">
                <a:latin typeface="Courier New" panose="02070309020205020404" pitchFamily="49" charset="0"/>
              </a:rPr>
              <a:t>Loss of Signal: -1              </a:t>
            </a:r>
          </a:p>
          <a:p>
            <a:r>
              <a:rPr lang="pt-BR" sz="1200" dirty="0">
                <a:latin typeface="Courier New" panose="02070309020205020404" pitchFamily="49" charset="0"/>
              </a:rPr>
              <a:t>Primitive Seq Protocol Error Count: -1              </a:t>
            </a:r>
          </a:p>
          <a:p>
            <a:r>
              <a:rPr lang="en-US" sz="1200" dirty="0">
                <a:latin typeface="Courier New" panose="02070309020205020404" pitchFamily="49" charset="0"/>
              </a:rPr>
              <a:t>Invalid </a:t>
            </a:r>
            <a:r>
              <a:rPr lang="en-US" sz="1200" dirty="0" err="1">
                <a:latin typeface="Courier New" panose="02070309020205020404" pitchFamily="49" charset="0"/>
              </a:rPr>
              <a:t>Tx</a:t>
            </a:r>
            <a:r>
              <a:rPr lang="en-US" sz="1200" dirty="0">
                <a:latin typeface="Courier New" panose="02070309020205020404" pitchFamily="49" charset="0"/>
              </a:rPr>
              <a:t> Word Count: -1              </a:t>
            </a:r>
          </a:p>
          <a:p>
            <a:r>
              <a:rPr lang="en-US" sz="1200" dirty="0">
                <a:latin typeface="Courier New" panose="02070309020205020404" pitchFamily="49" charset="0"/>
              </a:rPr>
              <a:t>Invalid CRC Count: -1              </a:t>
            </a:r>
          </a:p>
          <a:p>
            <a:endParaRPr lang="en-US" sz="1200" dirty="0">
              <a:latin typeface="Courier New" panose="02070309020205020404" pitchFamily="49" charset="0"/>
            </a:endParaRPr>
          </a:p>
          <a:p>
            <a:r>
              <a:rPr lang="en-US" sz="1200" dirty="0">
                <a:latin typeface="Courier New" panose="02070309020205020404" pitchFamily="49" charset="0"/>
              </a:rPr>
              <a:t>IP over FC Adapter Driver Information</a:t>
            </a:r>
          </a:p>
          <a:p>
            <a:r>
              <a:rPr lang="en-US" sz="1200" dirty="0">
                <a:latin typeface="Courier New" panose="02070309020205020404" pitchFamily="49" charset="0"/>
              </a:rPr>
              <a:t>  No DMA Resource Count: 7154200         </a:t>
            </a:r>
          </a:p>
          <a:p>
            <a:r>
              <a:rPr lang="en-US" sz="1200" dirty="0">
                <a:latin typeface="Courier New" panose="02070309020205020404" pitchFamily="49" charset="0"/>
              </a:rPr>
              <a:t>  No Adapter Elements Count: 0               </a:t>
            </a:r>
          </a:p>
          <a:p>
            <a:endParaRPr lang="en-US" sz="1200" dirty="0">
              <a:latin typeface="Courier New" panose="02070309020205020404" pitchFamily="49" charset="0"/>
            </a:endParaRPr>
          </a:p>
          <a:p>
            <a:r>
              <a:rPr lang="en-US" sz="1200" dirty="0">
                <a:latin typeface="Courier New" panose="02070309020205020404" pitchFamily="49" charset="0"/>
              </a:rPr>
              <a:t>FC SCSI Adapter Driver Information</a:t>
            </a:r>
          </a:p>
          <a:p>
            <a:r>
              <a:rPr lang="en-US" sz="1200" dirty="0">
                <a:latin typeface="Courier New" panose="02070309020205020404" pitchFamily="49" charset="0"/>
              </a:rPr>
              <a:t>  No DMA Resource Count: 7154200         </a:t>
            </a:r>
          </a:p>
          <a:p>
            <a:r>
              <a:rPr lang="en-US" sz="1200" dirty="0">
                <a:latin typeface="Courier New" panose="02070309020205020404" pitchFamily="49" charset="0"/>
              </a:rPr>
              <a:t>  No Adapter Elements Count: 0               </a:t>
            </a:r>
          </a:p>
          <a:p>
            <a:r>
              <a:rPr lang="en-US" sz="1200" dirty="0">
                <a:latin typeface="Courier New" panose="02070309020205020404" pitchFamily="49" charset="0"/>
              </a:rPr>
              <a:t>  No Command Resource Count: 0         </a:t>
            </a:r>
            <a:r>
              <a:rPr lang="en-US" sz="1100" dirty="0">
                <a:latin typeface="Courier New" panose="02070309020205020404" pitchFamily="49" charset="0"/>
              </a:rPr>
              <a:t>      </a:t>
            </a:r>
          </a:p>
        </p:txBody>
      </p:sp>
    </p:spTree>
    <p:extLst>
      <p:ext uri="{BB962C8B-B14F-4D97-AF65-F5344CB8AC3E}">
        <p14:creationId xmlns:p14="http://schemas.microsoft.com/office/powerpoint/2010/main" val="1095740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34</a:t>
            </a:fld>
            <a:endParaRPr lang="en-US"/>
          </a:p>
        </p:txBody>
      </p:sp>
      <p:sp>
        <p:nvSpPr>
          <p:cNvPr id="3" name="Rectangle 2"/>
          <p:cNvSpPr/>
          <p:nvPr/>
        </p:nvSpPr>
        <p:spPr>
          <a:xfrm>
            <a:off x="1182255" y="1237672"/>
            <a:ext cx="5980545" cy="2589940"/>
          </a:xfrm>
          <a:prstGeom prst="rect">
            <a:avLst/>
          </a:prstGeom>
        </p:spPr>
        <p:txBody>
          <a:bodyPr wrap="square">
            <a:spAutoFit/>
          </a:bodyPr>
          <a:lstStyle/>
          <a:p>
            <a:r>
              <a:rPr lang="en-US" sz="1200" dirty="0">
                <a:latin typeface="Courier New" panose="02070309020205020404" pitchFamily="49" charset="0"/>
              </a:rPr>
              <a:t>IP over FC Traffic Statistics</a:t>
            </a:r>
          </a:p>
          <a:p>
            <a:r>
              <a:rPr lang="en-US" sz="1200" dirty="0">
                <a:latin typeface="Courier New" panose="02070309020205020404" pitchFamily="49" charset="0"/>
              </a:rPr>
              <a:t>  Input Requests:   0               </a:t>
            </a:r>
          </a:p>
          <a:p>
            <a:r>
              <a:rPr lang="en-US" sz="1200" dirty="0">
                <a:latin typeface="Courier New" panose="02070309020205020404" pitchFamily="49" charset="0"/>
              </a:rPr>
              <a:t>  Output Requests:  0               </a:t>
            </a:r>
          </a:p>
          <a:p>
            <a:r>
              <a:rPr lang="en-US" sz="1200" dirty="0">
                <a:latin typeface="Courier New" panose="02070309020205020404" pitchFamily="49" charset="0"/>
              </a:rPr>
              <a:t>  Control Requests: 0               </a:t>
            </a:r>
          </a:p>
          <a:p>
            <a:r>
              <a:rPr lang="en-US" sz="1200" dirty="0">
                <a:latin typeface="Courier New" panose="02070309020205020404" pitchFamily="49" charset="0"/>
              </a:rPr>
              <a:t>  Input Bytes:  0               </a:t>
            </a:r>
          </a:p>
          <a:p>
            <a:r>
              <a:rPr lang="en-US" sz="1200" dirty="0">
                <a:latin typeface="Courier New" panose="02070309020205020404" pitchFamily="49" charset="0"/>
              </a:rPr>
              <a:t>  Output Bytes: 0               </a:t>
            </a:r>
          </a:p>
          <a:p>
            <a:endParaRPr lang="en-US" sz="1200" dirty="0">
              <a:latin typeface="Courier New" panose="02070309020205020404" pitchFamily="49" charset="0"/>
            </a:endParaRPr>
          </a:p>
          <a:p>
            <a:r>
              <a:rPr lang="en-US" sz="1200" dirty="0">
                <a:latin typeface="Courier New" panose="02070309020205020404" pitchFamily="49" charset="0"/>
              </a:rPr>
              <a:t>FC SCSI Traffic Statistics</a:t>
            </a:r>
          </a:p>
          <a:p>
            <a:r>
              <a:rPr lang="en-US" sz="1200" dirty="0">
                <a:latin typeface="Courier New" panose="02070309020205020404" pitchFamily="49" charset="0"/>
              </a:rPr>
              <a:t>  Input Requests:   4559462957      </a:t>
            </a:r>
          </a:p>
          <a:p>
            <a:r>
              <a:rPr lang="en-US" sz="1200" dirty="0">
                <a:latin typeface="Courier New" panose="02070309020205020404" pitchFamily="49" charset="0"/>
              </a:rPr>
              <a:t>  Output Requests:  1042851692      </a:t>
            </a:r>
          </a:p>
          <a:p>
            <a:r>
              <a:rPr lang="en-US" sz="1200" dirty="0">
                <a:latin typeface="Courier New" panose="02070309020205020404" pitchFamily="49" charset="0"/>
              </a:rPr>
              <a:t>  Control Requests: 43452975        </a:t>
            </a:r>
          </a:p>
          <a:p>
            <a:r>
              <a:rPr lang="en-US" sz="1200" dirty="0">
                <a:latin typeface="Courier New" panose="02070309020205020404" pitchFamily="49" charset="0"/>
              </a:rPr>
              <a:t>  Input Bytes:  156485244564683 </a:t>
            </a:r>
          </a:p>
          <a:p>
            <a:r>
              <a:rPr lang="en-US" sz="1200" dirty="0">
                <a:latin typeface="Courier New" panose="02070309020205020404" pitchFamily="49" charset="0"/>
              </a:rPr>
              <a:t>  Output Bytes: 48076434451168  </a:t>
            </a:r>
          </a:p>
          <a:p>
            <a:endParaRPr lang="en-US" sz="1200" dirty="0">
              <a:latin typeface="Courier New" panose="02070309020205020404" pitchFamily="49" charset="0"/>
            </a:endParaRPr>
          </a:p>
          <a:p>
            <a:r>
              <a:rPr lang="en-US" sz="1200" dirty="0">
                <a:latin typeface="Courier New" panose="02070309020205020404" pitchFamily="49" charset="0"/>
              </a:rPr>
              <a:t>Adapter Effective max transfer value:   0x100000</a:t>
            </a:r>
          </a:p>
        </p:txBody>
      </p:sp>
    </p:spTree>
    <p:extLst>
      <p:ext uri="{BB962C8B-B14F-4D97-AF65-F5344CB8AC3E}">
        <p14:creationId xmlns:p14="http://schemas.microsoft.com/office/powerpoint/2010/main" val="3235993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35</a:t>
            </a:fld>
            <a:endParaRPr lang="en-US"/>
          </a:p>
        </p:txBody>
      </p:sp>
      <p:sp>
        <p:nvSpPr>
          <p:cNvPr id="3" name="Rectangle 2"/>
          <p:cNvSpPr/>
          <p:nvPr/>
        </p:nvSpPr>
        <p:spPr>
          <a:xfrm>
            <a:off x="2175163" y="332854"/>
            <a:ext cx="4572000" cy="4732065"/>
          </a:xfrm>
          <a:prstGeom prst="rect">
            <a:avLst/>
          </a:prstGeom>
        </p:spPr>
        <p:txBody>
          <a:bodyPr>
            <a:spAutoFit/>
          </a:bodyPr>
          <a:lstStyle/>
          <a:p>
            <a:r>
              <a:rPr lang="en-US" sz="1200" b="1" dirty="0" err="1">
                <a:latin typeface="Courier New" panose="02070309020205020404" pitchFamily="49" charset="0"/>
              </a:rPr>
              <a:t>Entstat</a:t>
            </a:r>
            <a:r>
              <a:rPr lang="en-US" sz="1200" b="1" dirty="0">
                <a:latin typeface="Courier New" panose="02070309020205020404" pitchFamily="49" charset="0"/>
              </a:rPr>
              <a:t> –d ent0</a:t>
            </a:r>
          </a:p>
          <a:p>
            <a:endParaRPr lang="en-US" sz="1100" dirty="0">
              <a:latin typeface="Courier New" panose="02070309020205020404" pitchFamily="49" charset="0"/>
            </a:endParaRPr>
          </a:p>
          <a:p>
            <a:r>
              <a:rPr lang="en-US" sz="1200" dirty="0">
                <a:latin typeface="Courier New" panose="02070309020205020404" pitchFamily="49" charset="0"/>
              </a:rPr>
              <a:t>ETHERNET STATISTICS (ent0) :</a:t>
            </a:r>
          </a:p>
          <a:p>
            <a:r>
              <a:rPr lang="en-US" sz="1200" dirty="0">
                <a:latin typeface="Courier New" panose="02070309020205020404" pitchFamily="49" charset="0"/>
              </a:rPr>
              <a:t>Device Type: Virtual I/O Ethernet Adapter (l-</a:t>
            </a:r>
            <a:r>
              <a:rPr lang="en-US" sz="1200" dirty="0" err="1">
                <a:latin typeface="Courier New" panose="02070309020205020404" pitchFamily="49" charset="0"/>
              </a:rPr>
              <a:t>lan</a:t>
            </a:r>
            <a:r>
              <a:rPr lang="en-US" sz="1200" dirty="0">
                <a:latin typeface="Courier New" panose="02070309020205020404" pitchFamily="49" charset="0"/>
              </a:rPr>
              <a:t>)</a:t>
            </a:r>
          </a:p>
          <a:p>
            <a:r>
              <a:rPr lang="en-US" sz="1200" dirty="0">
                <a:latin typeface="Courier New" panose="02070309020205020404" pitchFamily="49" charset="0"/>
              </a:rPr>
              <a:t>Hardware Address: 52:52:8d:ab:ac:0c</a:t>
            </a:r>
          </a:p>
          <a:p>
            <a:r>
              <a:rPr lang="en-US" sz="1200" dirty="0">
                <a:latin typeface="Courier New" panose="02070309020205020404" pitchFamily="49" charset="0"/>
              </a:rPr>
              <a:t>Elapsed Time: 82 days 16 hours 53 minutes 49 seconds</a:t>
            </a:r>
          </a:p>
          <a:p>
            <a:endParaRPr lang="en-US" sz="1200" dirty="0">
              <a:latin typeface="Courier New" panose="02070309020205020404" pitchFamily="49" charset="0"/>
            </a:endParaRPr>
          </a:p>
          <a:p>
            <a:r>
              <a:rPr lang="en-US" sz="1200" dirty="0">
                <a:latin typeface="Courier New" panose="02070309020205020404" pitchFamily="49" charset="0"/>
              </a:rPr>
              <a:t>Transmit Statistics:                          Receive Statistics:</a:t>
            </a:r>
          </a:p>
          <a:p>
            <a:r>
              <a:rPr lang="en-US" sz="1200" dirty="0">
                <a:latin typeface="Courier New" panose="02070309020205020404" pitchFamily="49" charset="0"/>
              </a:rPr>
              <a:t>--------------------                          -------------------</a:t>
            </a:r>
          </a:p>
          <a:p>
            <a:r>
              <a:rPr lang="en-US" sz="1200" dirty="0">
                <a:latin typeface="Courier New" panose="02070309020205020404" pitchFamily="49" charset="0"/>
              </a:rPr>
              <a:t>Packets: 152525438                            Packets: 91794786</a:t>
            </a:r>
          </a:p>
          <a:p>
            <a:r>
              <a:rPr lang="en-US" sz="1200" dirty="0">
                <a:latin typeface="Courier New" panose="02070309020205020404" pitchFamily="49" charset="0"/>
              </a:rPr>
              <a:t>Bytes: 224931352180                           Bytes: 8388302875</a:t>
            </a:r>
          </a:p>
          <a:p>
            <a:r>
              <a:rPr lang="en-US" sz="1200" dirty="0">
                <a:latin typeface="Courier New" panose="02070309020205020404" pitchFamily="49" charset="0"/>
              </a:rPr>
              <a:t>Interrupts: 0                                 Interrupts: 51602194</a:t>
            </a:r>
          </a:p>
          <a:p>
            <a:r>
              <a:rPr lang="en-US" sz="1200" dirty="0">
                <a:latin typeface="Courier New" panose="02070309020205020404" pitchFamily="49" charset="0"/>
              </a:rPr>
              <a:t>Transmit Errors: 0                            Receive Errors: 0</a:t>
            </a:r>
          </a:p>
          <a:p>
            <a:r>
              <a:rPr lang="en-US" sz="1200" dirty="0">
                <a:latin typeface="Courier New" panose="02070309020205020404" pitchFamily="49" charset="0"/>
              </a:rPr>
              <a:t>Packets Dropped: 0                            Packets Dropped: 0</a:t>
            </a:r>
          </a:p>
          <a:p>
            <a:r>
              <a:rPr lang="en-US" sz="1200" dirty="0">
                <a:latin typeface="Courier New" panose="02070309020205020404" pitchFamily="49" charset="0"/>
              </a:rPr>
              <a:t>                                              Bad Packets: 0</a:t>
            </a:r>
          </a:p>
          <a:p>
            <a:r>
              <a:rPr lang="en-US" sz="1200" dirty="0">
                <a:latin typeface="Courier New" panose="02070309020205020404" pitchFamily="49" charset="0"/>
              </a:rPr>
              <a:t>Max Packets on S/W Transmit Queue: 0         </a:t>
            </a:r>
          </a:p>
          <a:p>
            <a:r>
              <a:rPr lang="en-US" sz="1200" dirty="0">
                <a:latin typeface="Courier New" panose="02070309020205020404" pitchFamily="49" charset="0"/>
              </a:rPr>
              <a:t>S/W Transmit Queue Overflow: 0</a:t>
            </a:r>
          </a:p>
          <a:p>
            <a:r>
              <a:rPr lang="en-US" sz="1200" dirty="0">
                <a:latin typeface="Courier New" panose="02070309020205020404" pitchFamily="49" charset="0"/>
              </a:rPr>
              <a:t>Current S/W+H/W Transmit Queue Length: 0</a:t>
            </a:r>
          </a:p>
        </p:txBody>
      </p:sp>
    </p:spTree>
    <p:extLst>
      <p:ext uri="{BB962C8B-B14F-4D97-AF65-F5344CB8AC3E}">
        <p14:creationId xmlns:p14="http://schemas.microsoft.com/office/powerpoint/2010/main" val="3147299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36</a:t>
            </a:fld>
            <a:endParaRPr lang="en-US"/>
          </a:p>
        </p:txBody>
      </p:sp>
      <p:sp>
        <p:nvSpPr>
          <p:cNvPr id="3" name="Rectangle 2"/>
          <p:cNvSpPr/>
          <p:nvPr/>
        </p:nvSpPr>
        <p:spPr>
          <a:xfrm>
            <a:off x="2286000" y="540376"/>
            <a:ext cx="4572000" cy="4085734"/>
          </a:xfrm>
          <a:prstGeom prst="rect">
            <a:avLst/>
          </a:prstGeom>
        </p:spPr>
        <p:txBody>
          <a:bodyPr>
            <a:spAutoFit/>
          </a:bodyPr>
          <a:lstStyle/>
          <a:p>
            <a:r>
              <a:rPr lang="en-US" sz="1200" dirty="0">
                <a:latin typeface="Courier New" panose="02070309020205020404" pitchFamily="49" charset="0"/>
              </a:rPr>
              <a:t>Broadcast Packets: 93748                      Broadcast Packets: 18506591</a:t>
            </a:r>
          </a:p>
          <a:p>
            <a:r>
              <a:rPr lang="en-US" sz="1200" dirty="0">
                <a:latin typeface="Courier New" panose="02070309020205020404" pitchFamily="49" charset="0"/>
              </a:rPr>
              <a:t>Multicast Packets: 2                          Multicast Packets: 264</a:t>
            </a:r>
          </a:p>
          <a:p>
            <a:r>
              <a:rPr lang="en-US" sz="1200" dirty="0">
                <a:latin typeface="Courier New" panose="02070309020205020404" pitchFamily="49" charset="0"/>
              </a:rPr>
              <a:t>No Carrier Sense: 0                           CRC Errors: 0</a:t>
            </a:r>
          </a:p>
          <a:p>
            <a:r>
              <a:rPr lang="en-US" sz="1200" dirty="0">
                <a:latin typeface="Courier New" panose="02070309020205020404" pitchFamily="49" charset="0"/>
              </a:rPr>
              <a:t>DMA Underrun: 0                               DMA Overrun: 0</a:t>
            </a:r>
          </a:p>
          <a:p>
            <a:r>
              <a:rPr lang="en-US" sz="1200" dirty="0">
                <a:latin typeface="Courier New" panose="02070309020205020404" pitchFamily="49" charset="0"/>
              </a:rPr>
              <a:t>Lost CTS Errors: 0                            Alignment Errors: 0</a:t>
            </a:r>
          </a:p>
          <a:p>
            <a:r>
              <a:rPr lang="en-US" sz="1200" dirty="0">
                <a:latin typeface="Courier New" panose="02070309020205020404" pitchFamily="49" charset="0"/>
              </a:rPr>
              <a:t>Max Collision Errors: 0                       No Resource Errors: 0</a:t>
            </a:r>
          </a:p>
          <a:p>
            <a:r>
              <a:rPr lang="en-US" sz="1200" dirty="0">
                <a:latin typeface="Courier New" panose="02070309020205020404" pitchFamily="49" charset="0"/>
              </a:rPr>
              <a:t>Late Collision Errors: 0                      Receive Collision Errors: 0</a:t>
            </a:r>
          </a:p>
          <a:p>
            <a:r>
              <a:rPr lang="en-US" sz="1200" dirty="0">
                <a:latin typeface="Courier New" panose="02070309020205020404" pitchFamily="49" charset="0"/>
              </a:rPr>
              <a:t>Deferred: 0                                   Packet Too Short Errors: 0</a:t>
            </a:r>
          </a:p>
          <a:p>
            <a:r>
              <a:rPr lang="en-US" sz="1200" dirty="0">
                <a:latin typeface="Courier New" panose="02070309020205020404" pitchFamily="49" charset="0"/>
              </a:rPr>
              <a:t>SQE Test: 0                                   Packet Too Long Errors: 0</a:t>
            </a:r>
          </a:p>
          <a:p>
            <a:r>
              <a:rPr lang="en-US" sz="1200" dirty="0">
                <a:latin typeface="Courier New" panose="02070309020205020404" pitchFamily="49" charset="0"/>
              </a:rPr>
              <a:t>Timeout Errors: 0                             Packets Discarded by Adapter: 0</a:t>
            </a:r>
          </a:p>
          <a:p>
            <a:r>
              <a:rPr lang="en-US" sz="1200" dirty="0">
                <a:latin typeface="Courier New" panose="02070309020205020404" pitchFamily="49" charset="0"/>
              </a:rPr>
              <a:t>Single Collision Count: 0                     Receiver Start Count: 0</a:t>
            </a:r>
          </a:p>
          <a:p>
            <a:r>
              <a:rPr lang="en-US" sz="1200" dirty="0">
                <a:latin typeface="Courier New" panose="02070309020205020404" pitchFamily="49" charset="0"/>
              </a:rPr>
              <a:t>Multiple Collision Count: 0</a:t>
            </a:r>
          </a:p>
          <a:p>
            <a:r>
              <a:rPr lang="en-US" sz="1200" dirty="0">
                <a:latin typeface="Courier New" panose="02070309020205020404" pitchFamily="49" charset="0"/>
              </a:rPr>
              <a:t>Current HW Transmit Queue Length: 0</a:t>
            </a:r>
          </a:p>
        </p:txBody>
      </p:sp>
    </p:spTree>
    <p:extLst>
      <p:ext uri="{BB962C8B-B14F-4D97-AF65-F5344CB8AC3E}">
        <p14:creationId xmlns:p14="http://schemas.microsoft.com/office/powerpoint/2010/main" val="971481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37</a:t>
            </a:fld>
            <a:endParaRPr lang="en-US"/>
          </a:p>
        </p:txBody>
      </p:sp>
      <p:sp>
        <p:nvSpPr>
          <p:cNvPr id="3" name="Rectangle 2"/>
          <p:cNvSpPr/>
          <p:nvPr/>
        </p:nvSpPr>
        <p:spPr>
          <a:xfrm>
            <a:off x="2286000" y="1840011"/>
            <a:ext cx="4572000" cy="1592744"/>
          </a:xfrm>
          <a:prstGeom prst="rect">
            <a:avLst/>
          </a:prstGeom>
        </p:spPr>
        <p:txBody>
          <a:bodyPr>
            <a:spAutoFit/>
          </a:bodyPr>
          <a:lstStyle/>
          <a:p>
            <a:r>
              <a:rPr lang="en-US" sz="1200" dirty="0">
                <a:latin typeface="Courier New" panose="02070309020205020404" pitchFamily="49" charset="0"/>
              </a:rPr>
              <a:t>General Statistics:</a:t>
            </a:r>
          </a:p>
          <a:p>
            <a:r>
              <a:rPr lang="en-US" sz="1200" dirty="0">
                <a:latin typeface="Courier New" panose="02070309020205020404" pitchFamily="49" charset="0"/>
              </a:rPr>
              <a:t>-------------------</a:t>
            </a:r>
          </a:p>
          <a:p>
            <a:r>
              <a:rPr lang="en-US" sz="1200" dirty="0">
                <a:latin typeface="Courier New" panose="02070309020205020404" pitchFamily="49" charset="0"/>
              </a:rPr>
              <a:t>No </a:t>
            </a:r>
            <a:r>
              <a:rPr lang="en-US" sz="1200" dirty="0" err="1">
                <a:latin typeface="Courier New" panose="02070309020205020404" pitchFamily="49" charset="0"/>
              </a:rPr>
              <a:t>mbuf</a:t>
            </a:r>
            <a:r>
              <a:rPr lang="en-US" sz="1200" dirty="0">
                <a:latin typeface="Courier New" panose="02070309020205020404" pitchFamily="49" charset="0"/>
              </a:rPr>
              <a:t> Errors: 0</a:t>
            </a:r>
          </a:p>
          <a:p>
            <a:r>
              <a:rPr lang="en-US" sz="1200" dirty="0">
                <a:latin typeface="Courier New" panose="02070309020205020404" pitchFamily="49" charset="0"/>
              </a:rPr>
              <a:t>Adapter Reset Count: 0</a:t>
            </a:r>
          </a:p>
          <a:p>
            <a:r>
              <a:rPr lang="en-US" sz="1200" dirty="0">
                <a:latin typeface="Courier New" panose="02070309020205020404" pitchFamily="49" charset="0"/>
              </a:rPr>
              <a:t>Adapter Data Rate: 20000</a:t>
            </a:r>
          </a:p>
          <a:p>
            <a:r>
              <a:rPr lang="en-US" sz="1200" dirty="0">
                <a:latin typeface="Courier New" panose="02070309020205020404" pitchFamily="49" charset="0"/>
              </a:rPr>
              <a:t>Driver Flags: Up Broadcast Running </a:t>
            </a:r>
          </a:p>
          <a:p>
            <a:r>
              <a:rPr lang="en-US" sz="1200" dirty="0">
                <a:latin typeface="Courier New" panose="02070309020205020404" pitchFamily="49" charset="0"/>
              </a:rPr>
              <a:t>	Simplex 64BitSupport </a:t>
            </a:r>
            <a:r>
              <a:rPr lang="en-US" sz="1200" dirty="0" err="1">
                <a:latin typeface="Courier New" panose="02070309020205020404" pitchFamily="49" charset="0"/>
              </a:rPr>
              <a:t>ChecksumOffload</a:t>
            </a:r>
            <a:r>
              <a:rPr lang="en-US" sz="1200" dirty="0">
                <a:latin typeface="Courier New" panose="02070309020205020404" pitchFamily="49" charset="0"/>
              </a:rPr>
              <a:t> </a:t>
            </a:r>
          </a:p>
          <a:p>
            <a:r>
              <a:rPr lang="en-US" sz="1200" dirty="0">
                <a:latin typeface="Courier New" panose="02070309020205020404" pitchFamily="49" charset="0"/>
              </a:rPr>
              <a:t>	</a:t>
            </a:r>
            <a:r>
              <a:rPr lang="en-US" sz="1200" dirty="0" err="1">
                <a:latin typeface="Courier New" panose="02070309020205020404" pitchFamily="49" charset="0"/>
              </a:rPr>
              <a:t>LargeSend</a:t>
            </a:r>
            <a:r>
              <a:rPr lang="en-US" sz="1200" dirty="0">
                <a:latin typeface="Courier New" panose="02070309020205020404" pitchFamily="49" charset="0"/>
              </a:rPr>
              <a:t> </a:t>
            </a:r>
            <a:r>
              <a:rPr lang="en-US" sz="1200" dirty="0" err="1">
                <a:latin typeface="Courier New" panose="02070309020205020404" pitchFamily="49" charset="0"/>
              </a:rPr>
              <a:t>DataRateSet</a:t>
            </a:r>
            <a:r>
              <a:rPr lang="en-US" sz="1200" dirty="0">
                <a:latin typeface="Courier New" panose="02070309020205020404" pitchFamily="49" charset="0"/>
              </a:rPr>
              <a:t> VIOENT </a:t>
            </a:r>
          </a:p>
          <a:p>
            <a:r>
              <a:rPr lang="en-US" sz="1200" dirty="0">
                <a:latin typeface="Courier New" panose="02070309020205020404" pitchFamily="49" charset="0"/>
              </a:rPr>
              <a:t>	IPV6_LSO </a:t>
            </a:r>
          </a:p>
        </p:txBody>
      </p:sp>
    </p:spTree>
    <p:extLst>
      <p:ext uri="{BB962C8B-B14F-4D97-AF65-F5344CB8AC3E}">
        <p14:creationId xmlns:p14="http://schemas.microsoft.com/office/powerpoint/2010/main" val="2215326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38</a:t>
            </a:fld>
            <a:endParaRPr lang="en-US"/>
          </a:p>
        </p:txBody>
      </p:sp>
      <p:sp>
        <p:nvSpPr>
          <p:cNvPr id="3" name="Rectangle 2"/>
          <p:cNvSpPr/>
          <p:nvPr/>
        </p:nvSpPr>
        <p:spPr>
          <a:xfrm>
            <a:off x="2286000" y="383354"/>
            <a:ext cx="4572000" cy="4418133"/>
          </a:xfrm>
          <a:prstGeom prst="rect">
            <a:avLst/>
          </a:prstGeom>
        </p:spPr>
        <p:txBody>
          <a:bodyPr>
            <a:spAutoFit/>
          </a:bodyPr>
          <a:lstStyle/>
          <a:p>
            <a:r>
              <a:rPr lang="en-US" sz="1200" b="1" dirty="0" err="1">
                <a:latin typeface="Courier New" panose="02070309020205020404" pitchFamily="49" charset="0"/>
              </a:rPr>
              <a:t>entstat</a:t>
            </a:r>
            <a:r>
              <a:rPr lang="en-US" sz="1200" b="1" dirty="0">
                <a:latin typeface="Courier New" panose="02070309020205020404" pitchFamily="49" charset="0"/>
              </a:rPr>
              <a:t> –all ent18</a:t>
            </a:r>
          </a:p>
          <a:p>
            <a:r>
              <a:rPr lang="en-US" sz="1200" dirty="0">
                <a:latin typeface="Courier New" panose="02070309020205020404" pitchFamily="49" charset="0"/>
              </a:rPr>
              <a:t>ETHERNET STATISTICS (ent18) :</a:t>
            </a:r>
          </a:p>
          <a:p>
            <a:r>
              <a:rPr lang="en-US" sz="1200" dirty="0">
                <a:latin typeface="Courier New" panose="02070309020205020404" pitchFamily="49" charset="0"/>
              </a:rPr>
              <a:t>Device Type: Shared Ethernet Adapter</a:t>
            </a:r>
          </a:p>
          <a:p>
            <a:r>
              <a:rPr lang="en-US" sz="1200" dirty="0">
                <a:latin typeface="Courier New" panose="02070309020205020404" pitchFamily="49" charset="0"/>
              </a:rPr>
              <a:t>Hardware Address: 98:be:94:68:a2:ba</a:t>
            </a:r>
          </a:p>
          <a:p>
            <a:r>
              <a:rPr lang="en-US" sz="1200" dirty="0">
                <a:latin typeface="Courier New" panose="02070309020205020404" pitchFamily="49" charset="0"/>
              </a:rPr>
              <a:t>Elapsed Time: 0 days 8 hours 20 minutes 22 seconds</a:t>
            </a:r>
          </a:p>
          <a:p>
            <a:endParaRPr lang="en-US" sz="1200" dirty="0">
              <a:latin typeface="Courier New" panose="02070309020205020404" pitchFamily="49" charset="0"/>
            </a:endParaRPr>
          </a:p>
          <a:p>
            <a:r>
              <a:rPr lang="en-US" sz="1200" dirty="0">
                <a:latin typeface="Courier New" panose="02070309020205020404" pitchFamily="49" charset="0"/>
              </a:rPr>
              <a:t>Transmit Statistics:                          Receive Statistics:</a:t>
            </a:r>
          </a:p>
          <a:p>
            <a:r>
              <a:rPr lang="en-US" sz="1200" dirty="0">
                <a:latin typeface="Courier New" panose="02070309020205020404" pitchFamily="49" charset="0"/>
              </a:rPr>
              <a:t>--------------------                          -------------------</a:t>
            </a:r>
          </a:p>
          <a:p>
            <a:r>
              <a:rPr lang="en-US" sz="1200" dirty="0">
                <a:latin typeface="Courier New" panose="02070309020205020404" pitchFamily="49" charset="0"/>
              </a:rPr>
              <a:t>Packets: 0                                    Packets: 95859</a:t>
            </a:r>
          </a:p>
          <a:p>
            <a:r>
              <a:rPr lang="en-US" sz="1200" dirty="0">
                <a:latin typeface="Courier New" panose="02070309020205020404" pitchFamily="49" charset="0"/>
              </a:rPr>
              <a:t>Bytes: 0                                      Bytes: 6715299</a:t>
            </a:r>
          </a:p>
          <a:p>
            <a:r>
              <a:rPr lang="en-US" sz="1200" dirty="0">
                <a:latin typeface="Courier New" panose="02070309020205020404" pitchFamily="49" charset="0"/>
              </a:rPr>
              <a:t>Interrupts: 0                                 Interrupts: 95773</a:t>
            </a:r>
          </a:p>
          <a:p>
            <a:r>
              <a:rPr lang="en-US" sz="1200" dirty="0">
                <a:latin typeface="Courier New" panose="02070309020205020404" pitchFamily="49" charset="0"/>
              </a:rPr>
              <a:t>Transmit Errors: 0                            Receive Errors: 0</a:t>
            </a:r>
          </a:p>
          <a:p>
            <a:r>
              <a:rPr lang="en-US" sz="1200" dirty="0">
                <a:latin typeface="Courier New" panose="02070309020205020404" pitchFamily="49" charset="0"/>
              </a:rPr>
              <a:t>Packets Dropped: 0                            Packets Dropped: 0</a:t>
            </a:r>
          </a:p>
          <a:p>
            <a:r>
              <a:rPr lang="en-US" sz="1200" dirty="0">
                <a:latin typeface="Courier New" panose="02070309020205020404" pitchFamily="49" charset="0"/>
              </a:rPr>
              <a:t>                                              Bad Packets: 0</a:t>
            </a:r>
          </a:p>
          <a:p>
            <a:r>
              <a:rPr lang="en-US" sz="1200" dirty="0">
                <a:latin typeface="Courier New" panose="02070309020205020404" pitchFamily="49" charset="0"/>
              </a:rPr>
              <a:t>Max Packets on S/W Transmit Queue: 0         </a:t>
            </a:r>
          </a:p>
          <a:p>
            <a:r>
              <a:rPr lang="en-US" sz="1200" dirty="0">
                <a:latin typeface="Courier New" panose="02070309020205020404" pitchFamily="49" charset="0"/>
              </a:rPr>
              <a:t>S/W Transmit Queue Overflow: 0</a:t>
            </a:r>
          </a:p>
          <a:p>
            <a:r>
              <a:rPr lang="en-US" sz="1200" dirty="0">
                <a:latin typeface="Courier New" panose="02070309020205020404" pitchFamily="49" charset="0"/>
              </a:rPr>
              <a:t>Current S/W+H/W Transmit Queue Length: 0</a:t>
            </a:r>
          </a:p>
        </p:txBody>
      </p:sp>
    </p:spTree>
    <p:extLst>
      <p:ext uri="{BB962C8B-B14F-4D97-AF65-F5344CB8AC3E}">
        <p14:creationId xmlns:p14="http://schemas.microsoft.com/office/powerpoint/2010/main" val="2198369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39</a:t>
            </a:fld>
            <a:endParaRPr lang="en-US"/>
          </a:p>
        </p:txBody>
      </p:sp>
      <p:sp>
        <p:nvSpPr>
          <p:cNvPr id="3" name="Rectangle 2"/>
          <p:cNvSpPr/>
          <p:nvPr/>
        </p:nvSpPr>
        <p:spPr>
          <a:xfrm>
            <a:off x="2286000" y="344125"/>
            <a:ext cx="4572000" cy="4418133"/>
          </a:xfrm>
          <a:prstGeom prst="rect">
            <a:avLst/>
          </a:prstGeom>
        </p:spPr>
        <p:txBody>
          <a:bodyPr>
            <a:spAutoFit/>
          </a:bodyPr>
          <a:lstStyle/>
          <a:p>
            <a:r>
              <a:rPr lang="en-US" sz="1200" dirty="0">
                <a:latin typeface="Courier New" panose="02070309020205020404" pitchFamily="49" charset="0"/>
              </a:rPr>
              <a:t>Elapsed Time: 0 days 0 hours 0 minutes 0 seconds</a:t>
            </a:r>
          </a:p>
          <a:p>
            <a:r>
              <a:rPr lang="en-US" sz="1200" dirty="0">
                <a:latin typeface="Courier New" panose="02070309020205020404" pitchFamily="49" charset="0"/>
              </a:rPr>
              <a:t>Broadcast Packets: 0                          Broadcast Packets: 76546</a:t>
            </a:r>
          </a:p>
          <a:p>
            <a:r>
              <a:rPr lang="en-US" sz="1200" dirty="0">
                <a:latin typeface="Courier New" panose="02070309020205020404" pitchFamily="49" charset="0"/>
              </a:rPr>
              <a:t>Multicast Packets: 0                          Multicast Packets: 16316</a:t>
            </a:r>
          </a:p>
          <a:p>
            <a:r>
              <a:rPr lang="en-US" sz="1200" dirty="0">
                <a:latin typeface="Courier New" panose="02070309020205020404" pitchFamily="49" charset="0"/>
              </a:rPr>
              <a:t>No Carrier Sense: 0                           CRC Errors: 0</a:t>
            </a:r>
          </a:p>
          <a:p>
            <a:r>
              <a:rPr lang="en-US" sz="1200" dirty="0">
                <a:latin typeface="Courier New" panose="02070309020205020404" pitchFamily="49" charset="0"/>
              </a:rPr>
              <a:t>DMA Underrun: 0                               DMA Overrun: 0</a:t>
            </a:r>
          </a:p>
          <a:p>
            <a:r>
              <a:rPr lang="en-US" sz="1200" dirty="0">
                <a:latin typeface="Courier New" panose="02070309020205020404" pitchFamily="49" charset="0"/>
              </a:rPr>
              <a:t>Lost CTS Errors: 0                            Alignment Errors: 0</a:t>
            </a:r>
          </a:p>
          <a:p>
            <a:r>
              <a:rPr lang="en-US" sz="1200" dirty="0">
                <a:latin typeface="Courier New" panose="02070309020205020404" pitchFamily="49" charset="0"/>
              </a:rPr>
              <a:t>Max Collision Errors: 0                       No Resource Errors: 0</a:t>
            </a:r>
          </a:p>
          <a:p>
            <a:r>
              <a:rPr lang="en-US" sz="1200" dirty="0">
                <a:latin typeface="Courier New" panose="02070309020205020404" pitchFamily="49" charset="0"/>
              </a:rPr>
              <a:t>Late Collision Errors: 0                      Receive Collision Errors: 0</a:t>
            </a:r>
          </a:p>
          <a:p>
            <a:r>
              <a:rPr lang="en-US" sz="1200" dirty="0">
                <a:latin typeface="Courier New" panose="02070309020205020404" pitchFamily="49" charset="0"/>
              </a:rPr>
              <a:t>Deferred: 0                                   Packet Too Short Errors: 0</a:t>
            </a:r>
          </a:p>
          <a:p>
            <a:r>
              <a:rPr lang="en-US" sz="1200" dirty="0">
                <a:latin typeface="Courier New" panose="02070309020205020404" pitchFamily="49" charset="0"/>
              </a:rPr>
              <a:t>SQE Test: 0                                   Packet Too Long Errors: 0</a:t>
            </a:r>
          </a:p>
          <a:p>
            <a:r>
              <a:rPr lang="en-US" sz="1200" dirty="0">
                <a:latin typeface="Courier New" panose="02070309020205020404" pitchFamily="49" charset="0"/>
              </a:rPr>
              <a:t>Timeout Errors: 0                             Packets Discarded by Adapter: 0</a:t>
            </a:r>
          </a:p>
          <a:p>
            <a:r>
              <a:rPr lang="en-US" sz="1200" dirty="0">
                <a:latin typeface="Courier New" panose="02070309020205020404" pitchFamily="49" charset="0"/>
              </a:rPr>
              <a:t>Single Collision Count: 0                     Receiver Start Count: 0</a:t>
            </a:r>
          </a:p>
          <a:p>
            <a:r>
              <a:rPr lang="en-US" sz="1200" dirty="0">
                <a:latin typeface="Courier New" panose="02070309020205020404" pitchFamily="49" charset="0"/>
              </a:rPr>
              <a:t>Multiple Collision Count: 0</a:t>
            </a:r>
          </a:p>
          <a:p>
            <a:r>
              <a:rPr lang="en-US" sz="1200" dirty="0">
                <a:latin typeface="Courier New" panose="02070309020205020404" pitchFamily="49" charset="0"/>
              </a:rPr>
              <a:t>Current HW Transmit Queue Length: 0</a:t>
            </a:r>
          </a:p>
        </p:txBody>
      </p:sp>
    </p:spTree>
    <p:extLst>
      <p:ext uri="{BB962C8B-B14F-4D97-AF65-F5344CB8AC3E}">
        <p14:creationId xmlns:p14="http://schemas.microsoft.com/office/powerpoint/2010/main" val="1168314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vmstat</a:t>
            </a:r>
            <a:r>
              <a:rPr lang="en-US" dirty="0"/>
              <a:t> and CPU</a:t>
            </a:r>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a:xfrm>
            <a:off x="338328" y="2152090"/>
            <a:ext cx="8558784" cy="609398"/>
          </a:xfrm>
        </p:spPr>
        <p:txBody>
          <a:bodyPr/>
          <a:lstStyle/>
          <a:p>
            <a:r>
              <a:rPr lang="en-US" sz="4400" dirty="0"/>
              <a:t>Power system tools you can use</a:t>
            </a:r>
          </a:p>
        </p:txBody>
      </p:sp>
    </p:spTree>
    <p:extLst>
      <p:ext uri="{BB962C8B-B14F-4D97-AF65-F5344CB8AC3E}">
        <p14:creationId xmlns:p14="http://schemas.microsoft.com/office/powerpoint/2010/main" val="777598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40</a:t>
            </a:fld>
            <a:endParaRPr lang="en-US"/>
          </a:p>
        </p:txBody>
      </p:sp>
      <p:sp>
        <p:nvSpPr>
          <p:cNvPr id="3" name="Rectangle 2"/>
          <p:cNvSpPr/>
          <p:nvPr/>
        </p:nvSpPr>
        <p:spPr>
          <a:xfrm>
            <a:off x="2286000" y="1916186"/>
            <a:ext cx="4572000" cy="1426544"/>
          </a:xfrm>
          <a:prstGeom prst="rect">
            <a:avLst/>
          </a:prstGeom>
        </p:spPr>
        <p:txBody>
          <a:bodyPr>
            <a:spAutoFit/>
          </a:bodyPr>
          <a:lstStyle/>
          <a:p>
            <a:r>
              <a:rPr lang="en-US" sz="1200" dirty="0">
                <a:latin typeface="Courier New" panose="02070309020205020404" pitchFamily="49" charset="0"/>
              </a:rPr>
              <a:t>General Statistics:</a:t>
            </a:r>
          </a:p>
          <a:p>
            <a:r>
              <a:rPr lang="en-US" sz="1200" dirty="0">
                <a:latin typeface="Courier New" panose="02070309020205020404" pitchFamily="49" charset="0"/>
              </a:rPr>
              <a:t>-------------------</a:t>
            </a:r>
          </a:p>
          <a:p>
            <a:r>
              <a:rPr lang="en-US" sz="1200" dirty="0">
                <a:latin typeface="Courier New" panose="02070309020205020404" pitchFamily="49" charset="0"/>
              </a:rPr>
              <a:t>No </a:t>
            </a:r>
            <a:r>
              <a:rPr lang="en-US" sz="1200" dirty="0" err="1">
                <a:latin typeface="Courier New" panose="02070309020205020404" pitchFamily="49" charset="0"/>
              </a:rPr>
              <a:t>mbuf</a:t>
            </a:r>
            <a:r>
              <a:rPr lang="en-US" sz="1200" dirty="0">
                <a:latin typeface="Courier New" panose="02070309020205020404" pitchFamily="49" charset="0"/>
              </a:rPr>
              <a:t> Errors: 0</a:t>
            </a:r>
          </a:p>
          <a:p>
            <a:r>
              <a:rPr lang="en-US" sz="1200" dirty="0">
                <a:latin typeface="Courier New" panose="02070309020205020404" pitchFamily="49" charset="0"/>
              </a:rPr>
              <a:t>Adapter Reset Count: 0</a:t>
            </a:r>
          </a:p>
          <a:p>
            <a:r>
              <a:rPr lang="en-US" sz="1200" dirty="0">
                <a:latin typeface="Courier New" panose="02070309020205020404" pitchFamily="49" charset="0"/>
              </a:rPr>
              <a:t>Adapter Data Rate: 0</a:t>
            </a:r>
          </a:p>
          <a:p>
            <a:r>
              <a:rPr lang="en-US" sz="1200" dirty="0">
                <a:latin typeface="Courier New" panose="02070309020205020404" pitchFamily="49" charset="0"/>
              </a:rPr>
              <a:t>Driver Flags: Up Broadcast Running </a:t>
            </a:r>
          </a:p>
          <a:p>
            <a:r>
              <a:rPr lang="en-US" sz="1200" dirty="0">
                <a:latin typeface="Courier New" panose="02070309020205020404" pitchFamily="49" charset="0"/>
              </a:rPr>
              <a:t>	Simplex 64BitSupport </a:t>
            </a:r>
            <a:r>
              <a:rPr lang="en-US" sz="1200" dirty="0" err="1">
                <a:latin typeface="Courier New" panose="02070309020205020404" pitchFamily="49" charset="0"/>
              </a:rPr>
              <a:t>ChecksumOffload</a:t>
            </a:r>
            <a:r>
              <a:rPr lang="en-US" sz="1200" dirty="0">
                <a:latin typeface="Courier New" panose="02070309020205020404" pitchFamily="49" charset="0"/>
              </a:rPr>
              <a:t> </a:t>
            </a:r>
          </a:p>
          <a:p>
            <a:r>
              <a:rPr lang="en-US" sz="1200" dirty="0">
                <a:latin typeface="Courier New" panose="02070309020205020404" pitchFamily="49" charset="0"/>
              </a:rPr>
              <a:t>	</a:t>
            </a:r>
            <a:r>
              <a:rPr lang="en-US" sz="1200" dirty="0" err="1">
                <a:latin typeface="Courier New" panose="02070309020205020404" pitchFamily="49" charset="0"/>
              </a:rPr>
              <a:t>LargeSend</a:t>
            </a:r>
            <a:r>
              <a:rPr lang="en-US" sz="1200" dirty="0">
                <a:latin typeface="Courier New" panose="02070309020205020404" pitchFamily="49" charset="0"/>
              </a:rPr>
              <a:t> </a:t>
            </a:r>
            <a:r>
              <a:rPr lang="en-US" sz="1200" dirty="0" err="1">
                <a:latin typeface="Courier New" panose="02070309020205020404" pitchFamily="49" charset="0"/>
              </a:rPr>
              <a:t>DataRateSet</a:t>
            </a:r>
            <a:r>
              <a:rPr lang="en-US" sz="1200" dirty="0">
                <a:latin typeface="Courier New" panose="02070309020205020404" pitchFamily="49" charset="0"/>
              </a:rPr>
              <a:t> </a:t>
            </a:r>
          </a:p>
        </p:txBody>
      </p:sp>
    </p:spTree>
    <p:extLst>
      <p:ext uri="{BB962C8B-B14F-4D97-AF65-F5344CB8AC3E}">
        <p14:creationId xmlns:p14="http://schemas.microsoft.com/office/powerpoint/2010/main" val="339466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41</a:t>
            </a:fld>
            <a:endParaRPr lang="en-US"/>
          </a:p>
        </p:txBody>
      </p:sp>
      <p:sp>
        <p:nvSpPr>
          <p:cNvPr id="3" name="Rectangle 2"/>
          <p:cNvSpPr/>
          <p:nvPr/>
        </p:nvSpPr>
        <p:spPr>
          <a:xfrm>
            <a:off x="591127" y="240343"/>
            <a:ext cx="7112000" cy="4584332"/>
          </a:xfrm>
          <a:prstGeom prst="rect">
            <a:avLst/>
          </a:prstGeom>
        </p:spPr>
        <p:txBody>
          <a:bodyPr wrap="square">
            <a:spAutoFit/>
          </a:bodyPr>
          <a:lstStyle/>
          <a:p>
            <a:r>
              <a:rPr lang="en-US" sz="1200" dirty="0">
                <a:latin typeface="Courier New" panose="02070309020205020404" pitchFamily="49" charset="0"/>
              </a:rPr>
              <a:t>--------------------------------------------------------------</a:t>
            </a:r>
          </a:p>
          <a:p>
            <a:r>
              <a:rPr lang="en-US" sz="1200" dirty="0">
                <a:latin typeface="Courier New" panose="02070309020205020404" pitchFamily="49" charset="0"/>
              </a:rPr>
              <a:t>Statistics for adapters in the Shared Ethernet Adapter ent18</a:t>
            </a:r>
          </a:p>
          <a:p>
            <a:r>
              <a:rPr lang="en-US" sz="1200" dirty="0">
                <a:latin typeface="Courier New" panose="02070309020205020404" pitchFamily="49" charset="0"/>
              </a:rPr>
              <a:t>--------------------------------------------------------------</a:t>
            </a:r>
          </a:p>
          <a:p>
            <a:r>
              <a:rPr lang="en-US" sz="1200" dirty="0">
                <a:latin typeface="Courier New" panose="02070309020205020404" pitchFamily="49" charset="0"/>
              </a:rPr>
              <a:t>Number of adapters: 2</a:t>
            </a:r>
          </a:p>
          <a:p>
            <a:r>
              <a:rPr lang="en-US" sz="1200" dirty="0">
                <a:latin typeface="Courier New" panose="02070309020205020404" pitchFamily="49" charset="0"/>
              </a:rPr>
              <a:t>SEA Flags: 00000123</a:t>
            </a:r>
          </a:p>
          <a:p>
            <a:r>
              <a:rPr lang="en-US" sz="1200" dirty="0">
                <a:latin typeface="Courier New" panose="02070309020205020404" pitchFamily="49" charset="0"/>
              </a:rPr>
              <a:t>    &lt; THREAD &gt;</a:t>
            </a:r>
          </a:p>
          <a:p>
            <a:r>
              <a:rPr lang="en-US" sz="1200" dirty="0">
                <a:latin typeface="Courier New" panose="02070309020205020404" pitchFamily="49" charset="0"/>
              </a:rPr>
              <a:t>    &lt; LARGESEND &gt;</a:t>
            </a:r>
          </a:p>
          <a:p>
            <a:r>
              <a:rPr lang="en-US" sz="1200" dirty="0">
                <a:latin typeface="Courier New" panose="02070309020205020404" pitchFamily="49" charset="0"/>
              </a:rPr>
              <a:t>    &lt; ACCOUNTING &gt;</a:t>
            </a:r>
          </a:p>
          <a:p>
            <a:r>
              <a:rPr lang="en-US" sz="1200" dirty="0">
                <a:latin typeface="Courier New" panose="02070309020205020404" pitchFamily="49" charset="0"/>
              </a:rPr>
              <a:t>VLAN Ids :</a:t>
            </a:r>
          </a:p>
          <a:p>
            <a:r>
              <a:rPr lang="en-US" sz="1200" dirty="0">
                <a:latin typeface="Courier New" panose="02070309020205020404" pitchFamily="49" charset="0"/>
              </a:rPr>
              <a:t>    ent9: 501</a:t>
            </a:r>
          </a:p>
          <a:p>
            <a:r>
              <a:rPr lang="en-US" sz="1200" dirty="0">
                <a:latin typeface="Courier New" panose="02070309020205020404" pitchFamily="49" charset="0"/>
              </a:rPr>
              <a:t>Real Side Statistics:</a:t>
            </a:r>
          </a:p>
          <a:p>
            <a:r>
              <a:rPr lang="en-US" sz="1200" dirty="0">
                <a:latin typeface="Courier New" panose="02070309020205020404" pitchFamily="49" charset="0"/>
              </a:rPr>
              <a:t>    Packets received: 95859</a:t>
            </a:r>
          </a:p>
          <a:p>
            <a:r>
              <a:rPr lang="en-US" sz="1200" dirty="0">
                <a:latin typeface="Courier New" panose="02070309020205020404" pitchFamily="49" charset="0"/>
              </a:rPr>
              <a:t>    Packets bridged: 0</a:t>
            </a:r>
          </a:p>
          <a:p>
            <a:r>
              <a:rPr lang="en-US" sz="1200" dirty="0">
                <a:latin typeface="Courier New" panose="02070309020205020404" pitchFamily="49" charset="0"/>
              </a:rPr>
              <a:t>    Packets consumed: 95859</a:t>
            </a:r>
          </a:p>
          <a:p>
            <a:r>
              <a:rPr lang="en-US" sz="1200" dirty="0">
                <a:latin typeface="Courier New" panose="02070309020205020404" pitchFamily="49" charset="0"/>
              </a:rPr>
              <a:t>    Packets fragmented: 0</a:t>
            </a:r>
          </a:p>
          <a:p>
            <a:r>
              <a:rPr lang="en-US" sz="1200" dirty="0">
                <a:latin typeface="Courier New" panose="02070309020205020404" pitchFamily="49" charset="0"/>
              </a:rPr>
              <a:t>    Packets transmitted: 0</a:t>
            </a:r>
          </a:p>
          <a:p>
            <a:r>
              <a:rPr lang="en-US" sz="1200" dirty="0">
                <a:latin typeface="Courier New" panose="02070309020205020404" pitchFamily="49" charset="0"/>
              </a:rPr>
              <a:t>    Packets dropped: 0</a:t>
            </a:r>
          </a:p>
          <a:p>
            <a:r>
              <a:rPr lang="en-US" sz="1200" dirty="0">
                <a:latin typeface="Courier New" panose="02070309020205020404" pitchFamily="49" charset="0"/>
              </a:rPr>
              <a:t>    Packets filtered(</a:t>
            </a:r>
            <a:r>
              <a:rPr lang="en-US" sz="1200" dirty="0" err="1">
                <a:latin typeface="Courier New" panose="02070309020205020404" pitchFamily="49" charset="0"/>
              </a:rPr>
              <a:t>VlanId</a:t>
            </a:r>
            <a:r>
              <a:rPr lang="en-US" sz="1200" dirty="0">
                <a:latin typeface="Courier New" panose="02070309020205020404" pitchFamily="49" charset="0"/>
              </a:rPr>
              <a:t>): 0</a:t>
            </a:r>
          </a:p>
          <a:p>
            <a:r>
              <a:rPr lang="en-US" sz="1200" dirty="0">
                <a:latin typeface="Courier New" panose="02070309020205020404" pitchFamily="49" charset="0"/>
              </a:rPr>
              <a:t>    Packets filtered(Reserved address): 0</a:t>
            </a:r>
          </a:p>
          <a:p>
            <a:r>
              <a:rPr lang="en-US" sz="1200" dirty="0">
                <a:latin typeface="Courier New" panose="02070309020205020404" pitchFamily="49" charset="0"/>
              </a:rPr>
              <a:t>Virtual Side Statistics:</a:t>
            </a:r>
          </a:p>
          <a:p>
            <a:r>
              <a:rPr lang="en-US" sz="1200" dirty="0">
                <a:latin typeface="Courier New" panose="02070309020205020404" pitchFamily="49" charset="0"/>
              </a:rPr>
              <a:t>    Packets received: 0</a:t>
            </a:r>
          </a:p>
          <a:p>
            <a:r>
              <a:rPr lang="en-US" sz="1200" dirty="0">
                <a:latin typeface="Courier New" panose="02070309020205020404" pitchFamily="49" charset="0"/>
              </a:rPr>
              <a:t>    Packets bridged: 0</a:t>
            </a:r>
          </a:p>
          <a:p>
            <a:r>
              <a:rPr lang="en-US" sz="1200" dirty="0">
                <a:latin typeface="Courier New" panose="02070309020205020404" pitchFamily="49" charset="0"/>
              </a:rPr>
              <a:t>    Packets consumed: 0</a:t>
            </a:r>
          </a:p>
          <a:p>
            <a:r>
              <a:rPr lang="en-US" sz="1200" dirty="0">
                <a:latin typeface="Courier New" panose="02070309020205020404" pitchFamily="49" charset="0"/>
              </a:rPr>
              <a:t>    Packets fragmented: 0</a:t>
            </a:r>
          </a:p>
          <a:p>
            <a:r>
              <a:rPr lang="en-US" sz="1200" dirty="0">
                <a:latin typeface="Courier New" panose="02070309020205020404" pitchFamily="49" charset="0"/>
              </a:rPr>
              <a:t>    Packets transmitted: 0</a:t>
            </a:r>
          </a:p>
          <a:p>
            <a:r>
              <a:rPr lang="en-US" sz="1200" dirty="0">
                <a:latin typeface="Courier New" panose="02070309020205020404" pitchFamily="49" charset="0"/>
              </a:rPr>
              <a:t>    Packets dropped: 0</a:t>
            </a:r>
          </a:p>
          <a:p>
            <a:r>
              <a:rPr lang="en-US" sz="1200" dirty="0">
                <a:latin typeface="Courier New" panose="02070309020205020404" pitchFamily="49" charset="0"/>
              </a:rPr>
              <a:t>    Packets filtered(</a:t>
            </a:r>
            <a:r>
              <a:rPr lang="en-US" sz="1200" dirty="0" err="1">
                <a:latin typeface="Courier New" panose="02070309020205020404" pitchFamily="49" charset="0"/>
              </a:rPr>
              <a:t>VlanId</a:t>
            </a:r>
            <a:r>
              <a:rPr lang="en-US" sz="1200" dirty="0">
                <a:latin typeface="Courier New" panose="02070309020205020404" pitchFamily="49" charset="0"/>
              </a:rPr>
              <a:t>): 0</a:t>
            </a:r>
          </a:p>
        </p:txBody>
      </p:sp>
    </p:spTree>
    <p:extLst>
      <p:ext uri="{BB962C8B-B14F-4D97-AF65-F5344CB8AC3E}">
        <p14:creationId xmlns:p14="http://schemas.microsoft.com/office/powerpoint/2010/main" val="2880216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42</a:t>
            </a:fld>
            <a:endParaRPr lang="en-US"/>
          </a:p>
        </p:txBody>
      </p:sp>
      <p:sp>
        <p:nvSpPr>
          <p:cNvPr id="3" name="Rectangle 2"/>
          <p:cNvSpPr/>
          <p:nvPr/>
        </p:nvSpPr>
        <p:spPr>
          <a:xfrm>
            <a:off x="2286000" y="1382963"/>
            <a:ext cx="4572000" cy="2589940"/>
          </a:xfrm>
          <a:prstGeom prst="rect">
            <a:avLst/>
          </a:prstGeom>
        </p:spPr>
        <p:txBody>
          <a:bodyPr>
            <a:spAutoFit/>
          </a:bodyPr>
          <a:lstStyle/>
          <a:p>
            <a:r>
              <a:rPr lang="en-US" sz="1200" dirty="0">
                <a:latin typeface="Courier New" panose="02070309020205020404" pitchFamily="49" charset="0"/>
              </a:rPr>
              <a:t>High Availability Statistics:</a:t>
            </a:r>
          </a:p>
          <a:p>
            <a:r>
              <a:rPr lang="en-US" sz="1200" dirty="0">
                <a:latin typeface="Courier New" panose="02070309020205020404" pitchFamily="49" charset="0"/>
              </a:rPr>
              <a:t>    Control Channel PVID: 502</a:t>
            </a:r>
          </a:p>
          <a:p>
            <a:r>
              <a:rPr lang="en-US" sz="1200" dirty="0">
                <a:latin typeface="Courier New" panose="02070309020205020404" pitchFamily="49" charset="0"/>
              </a:rPr>
              <a:t>    Control Packets in: 123895</a:t>
            </a:r>
          </a:p>
          <a:p>
            <a:r>
              <a:rPr lang="en-US" sz="1200" dirty="0">
                <a:latin typeface="Courier New" panose="02070309020205020404" pitchFamily="49" charset="0"/>
              </a:rPr>
              <a:t>    Control Packets out: 0</a:t>
            </a:r>
          </a:p>
          <a:p>
            <a:r>
              <a:rPr lang="en-US" sz="1200" dirty="0">
                <a:latin typeface="Courier New" panose="02070309020205020404" pitchFamily="49" charset="0"/>
              </a:rPr>
              <a:t>Type of Packets Received:</a:t>
            </a:r>
          </a:p>
          <a:p>
            <a:r>
              <a:rPr lang="en-US" sz="1200" dirty="0">
                <a:latin typeface="Courier New" panose="02070309020205020404" pitchFamily="49" charset="0"/>
              </a:rPr>
              <a:t>    Keep-Alive Packets: 99922</a:t>
            </a:r>
          </a:p>
          <a:p>
            <a:r>
              <a:rPr lang="en-US" sz="1200" dirty="0">
                <a:latin typeface="Courier New" panose="02070309020205020404" pitchFamily="49" charset="0"/>
              </a:rPr>
              <a:t>    Recovery Packets: 0</a:t>
            </a:r>
          </a:p>
          <a:p>
            <a:r>
              <a:rPr lang="en-US" sz="1200" dirty="0">
                <a:latin typeface="Courier New" panose="02070309020205020404" pitchFamily="49" charset="0"/>
              </a:rPr>
              <a:t>    Notify Packets: 0</a:t>
            </a:r>
          </a:p>
          <a:p>
            <a:r>
              <a:rPr lang="en-US" sz="1200" dirty="0">
                <a:latin typeface="Courier New" panose="02070309020205020404" pitchFamily="49" charset="0"/>
              </a:rPr>
              <a:t>    Limbo Packets: 0</a:t>
            </a:r>
          </a:p>
          <a:p>
            <a:r>
              <a:rPr lang="en-US" sz="1200" dirty="0">
                <a:latin typeface="Courier New" panose="02070309020205020404" pitchFamily="49" charset="0"/>
              </a:rPr>
              <a:t>    State: BACKUP</a:t>
            </a:r>
          </a:p>
          <a:p>
            <a:r>
              <a:rPr lang="en-US" sz="1200" dirty="0">
                <a:latin typeface="Courier New" panose="02070309020205020404" pitchFamily="49" charset="0"/>
              </a:rPr>
              <a:t>    Bridge Mode: None</a:t>
            </a:r>
          </a:p>
          <a:p>
            <a:r>
              <a:rPr lang="en-US" sz="1200" dirty="0">
                <a:latin typeface="Courier New" panose="02070309020205020404" pitchFamily="49" charset="0"/>
              </a:rPr>
              <a:t>    Number of Times Server became Backup: 0</a:t>
            </a:r>
          </a:p>
          <a:p>
            <a:r>
              <a:rPr lang="en-US" sz="1200" dirty="0">
                <a:latin typeface="Courier New" panose="02070309020205020404" pitchFamily="49" charset="0"/>
              </a:rPr>
              <a:t>    Number of Times Server became Primary: 0</a:t>
            </a:r>
          </a:p>
          <a:p>
            <a:r>
              <a:rPr lang="en-US" sz="1200" dirty="0">
                <a:latin typeface="Courier New" panose="02070309020205020404" pitchFamily="49" charset="0"/>
              </a:rPr>
              <a:t>    High Availability Mode: Auto</a:t>
            </a:r>
          </a:p>
          <a:p>
            <a:r>
              <a:rPr lang="en-US" sz="1200" dirty="0">
                <a:latin typeface="Courier New" panose="02070309020205020404" pitchFamily="49" charset="0"/>
              </a:rPr>
              <a:t>    Priority: 4</a:t>
            </a:r>
          </a:p>
        </p:txBody>
      </p:sp>
    </p:spTree>
    <p:extLst>
      <p:ext uri="{BB962C8B-B14F-4D97-AF65-F5344CB8AC3E}">
        <p14:creationId xmlns:p14="http://schemas.microsoft.com/office/powerpoint/2010/main" val="2664748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43</a:t>
            </a:fld>
            <a:endParaRPr lang="en-US"/>
          </a:p>
        </p:txBody>
      </p:sp>
      <p:sp>
        <p:nvSpPr>
          <p:cNvPr id="3" name="Rectangle 2"/>
          <p:cNvSpPr/>
          <p:nvPr/>
        </p:nvSpPr>
        <p:spPr>
          <a:xfrm>
            <a:off x="665018" y="392692"/>
            <a:ext cx="6192982" cy="3088538"/>
          </a:xfrm>
          <a:prstGeom prst="rect">
            <a:avLst/>
          </a:prstGeom>
        </p:spPr>
        <p:txBody>
          <a:bodyPr wrap="square">
            <a:spAutoFit/>
          </a:bodyPr>
          <a:lstStyle/>
          <a:p>
            <a:r>
              <a:rPr lang="en-US" sz="1200" dirty="0">
                <a:latin typeface="Courier New" panose="02070309020205020404" pitchFamily="49" charset="0"/>
              </a:rPr>
              <a:t>--------------------------------------------------------------</a:t>
            </a:r>
          </a:p>
          <a:p>
            <a:r>
              <a:rPr lang="en-US" sz="1200" dirty="0">
                <a:latin typeface="Courier New" panose="02070309020205020404" pitchFamily="49" charset="0"/>
              </a:rPr>
              <a:t>Real Adapter: ent2</a:t>
            </a:r>
          </a:p>
          <a:p>
            <a:endParaRPr lang="en-US" sz="1200" dirty="0">
              <a:latin typeface="Courier New" panose="02070309020205020404" pitchFamily="49" charset="0"/>
            </a:endParaRPr>
          </a:p>
          <a:p>
            <a:r>
              <a:rPr lang="en-US" sz="1200" dirty="0">
                <a:latin typeface="Courier New" panose="02070309020205020404" pitchFamily="49" charset="0"/>
              </a:rPr>
              <a:t>ETHERNET STATISTICS (ent2) :</a:t>
            </a:r>
          </a:p>
          <a:p>
            <a:r>
              <a:rPr lang="fr-FR" sz="1200" dirty="0" err="1">
                <a:latin typeface="Courier New" panose="02070309020205020404" pitchFamily="49" charset="0"/>
              </a:rPr>
              <a:t>Device</a:t>
            </a:r>
            <a:r>
              <a:rPr lang="fr-FR" sz="1200" dirty="0">
                <a:latin typeface="Courier New" panose="02070309020205020404" pitchFamily="49" charset="0"/>
              </a:rPr>
              <a:t> Type: PCIe2 4-Port Adapter (1GbE RJ45) (e4148a1614109404)</a:t>
            </a:r>
          </a:p>
          <a:p>
            <a:endParaRPr lang="en-US" sz="1200" dirty="0">
              <a:latin typeface="Courier New" panose="02070309020205020404" pitchFamily="49" charset="0"/>
            </a:endParaRPr>
          </a:p>
          <a:p>
            <a:r>
              <a:rPr lang="en-US" sz="1200" dirty="0">
                <a:latin typeface="Courier New" panose="02070309020205020404" pitchFamily="49" charset="0"/>
              </a:rPr>
              <a:t>Transmit Statistics:                          Receive Statistics:</a:t>
            </a:r>
          </a:p>
          <a:p>
            <a:r>
              <a:rPr lang="en-US" sz="1200" dirty="0">
                <a:latin typeface="Courier New" panose="02070309020205020404" pitchFamily="49" charset="0"/>
              </a:rPr>
              <a:t>--------------------                          -------------------</a:t>
            </a:r>
          </a:p>
          <a:p>
            <a:r>
              <a:rPr lang="en-US" sz="1200" dirty="0">
                <a:latin typeface="Courier New" panose="02070309020205020404" pitchFamily="49" charset="0"/>
              </a:rPr>
              <a:t>Packets: 0                                    Packets: 95859</a:t>
            </a:r>
          </a:p>
          <a:p>
            <a:r>
              <a:rPr lang="en-US" sz="1200" dirty="0">
                <a:latin typeface="Courier New" panose="02070309020205020404" pitchFamily="49" charset="0"/>
              </a:rPr>
              <a:t>Bytes: 0                                      Bytes: 6715299</a:t>
            </a:r>
          </a:p>
          <a:p>
            <a:r>
              <a:rPr lang="en-US" sz="1200" dirty="0">
                <a:latin typeface="Courier New" panose="02070309020205020404" pitchFamily="49" charset="0"/>
              </a:rPr>
              <a:t>Interrupts: 0                                 Interrupts: 95773</a:t>
            </a:r>
          </a:p>
          <a:p>
            <a:r>
              <a:rPr lang="en-US" sz="1200" dirty="0">
                <a:latin typeface="Courier New" panose="02070309020205020404" pitchFamily="49" charset="0"/>
              </a:rPr>
              <a:t>Transmit Errors: 0                            Receive Errors: 0</a:t>
            </a:r>
          </a:p>
          <a:p>
            <a:r>
              <a:rPr lang="en-US" sz="1200" dirty="0">
                <a:latin typeface="Courier New" panose="02070309020205020404" pitchFamily="49" charset="0"/>
              </a:rPr>
              <a:t>Packets Dropped: 0                            Packets Dropped: 0</a:t>
            </a:r>
          </a:p>
          <a:p>
            <a:r>
              <a:rPr lang="en-US" sz="1200" dirty="0">
                <a:latin typeface="Courier New" panose="02070309020205020404" pitchFamily="49" charset="0"/>
              </a:rPr>
              <a:t>                                              Bad Packets: 0</a:t>
            </a:r>
          </a:p>
          <a:p>
            <a:endParaRPr lang="en-US" sz="1200" dirty="0">
              <a:latin typeface="Courier New" panose="02070309020205020404" pitchFamily="49" charset="0"/>
            </a:endParaRPr>
          </a:p>
          <a:p>
            <a:r>
              <a:rPr lang="en-US" sz="1200" dirty="0">
                <a:latin typeface="Courier New" panose="02070309020205020404" pitchFamily="49" charset="0"/>
              </a:rPr>
              <a:t>Max Packets on S/W Transmit Queue: 0         </a:t>
            </a:r>
          </a:p>
          <a:p>
            <a:r>
              <a:rPr lang="en-US" sz="1200" dirty="0">
                <a:latin typeface="Courier New" panose="02070309020205020404" pitchFamily="49" charset="0"/>
              </a:rPr>
              <a:t>S/W Transmit Queue Overflow: 0</a:t>
            </a:r>
          </a:p>
          <a:p>
            <a:r>
              <a:rPr lang="en-US" sz="1200" dirty="0">
                <a:latin typeface="Courier New" panose="02070309020205020404" pitchFamily="49" charset="0"/>
              </a:rPr>
              <a:t>Current S/W+H/W Transmit Queue Length: 0</a:t>
            </a:r>
          </a:p>
        </p:txBody>
      </p:sp>
    </p:spTree>
    <p:extLst>
      <p:ext uri="{BB962C8B-B14F-4D97-AF65-F5344CB8AC3E}">
        <p14:creationId xmlns:p14="http://schemas.microsoft.com/office/powerpoint/2010/main" val="2095242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44</a:t>
            </a:fld>
            <a:endParaRPr lang="en-US"/>
          </a:p>
        </p:txBody>
      </p:sp>
      <p:sp>
        <p:nvSpPr>
          <p:cNvPr id="3" name="Rectangle 2"/>
          <p:cNvSpPr/>
          <p:nvPr/>
        </p:nvSpPr>
        <p:spPr>
          <a:xfrm>
            <a:off x="2286000" y="697391"/>
            <a:ext cx="4572000" cy="4085734"/>
          </a:xfrm>
          <a:prstGeom prst="rect">
            <a:avLst/>
          </a:prstGeom>
        </p:spPr>
        <p:txBody>
          <a:bodyPr>
            <a:spAutoFit/>
          </a:bodyPr>
          <a:lstStyle/>
          <a:p>
            <a:r>
              <a:rPr lang="en-US" sz="1200" dirty="0">
                <a:latin typeface="Courier New" panose="02070309020205020404" pitchFamily="49" charset="0"/>
              </a:rPr>
              <a:t>Broadcast Packets: 0                          Broadcast Packets: 76546</a:t>
            </a:r>
          </a:p>
          <a:p>
            <a:r>
              <a:rPr lang="en-US" sz="1200" dirty="0">
                <a:latin typeface="Courier New" panose="02070309020205020404" pitchFamily="49" charset="0"/>
              </a:rPr>
              <a:t>Multicast Packets: 0                          Multicast Packets: 16316</a:t>
            </a:r>
          </a:p>
          <a:p>
            <a:r>
              <a:rPr lang="en-US" sz="1200" dirty="0">
                <a:latin typeface="Courier New" panose="02070309020205020404" pitchFamily="49" charset="0"/>
              </a:rPr>
              <a:t>No Carrier Sense: 0                           CRC Errors: 0</a:t>
            </a:r>
          </a:p>
          <a:p>
            <a:r>
              <a:rPr lang="en-US" sz="1200" dirty="0">
                <a:latin typeface="Courier New" panose="02070309020205020404" pitchFamily="49" charset="0"/>
              </a:rPr>
              <a:t>DMA Underrun: 0                               DMA Overrun: 0</a:t>
            </a:r>
          </a:p>
          <a:p>
            <a:r>
              <a:rPr lang="en-US" sz="1200" dirty="0">
                <a:latin typeface="Courier New" panose="02070309020205020404" pitchFamily="49" charset="0"/>
              </a:rPr>
              <a:t>Lost CTS Errors: 0                            Alignment Errors: 0</a:t>
            </a:r>
          </a:p>
          <a:p>
            <a:r>
              <a:rPr lang="en-US" sz="1200" dirty="0">
                <a:latin typeface="Courier New" panose="02070309020205020404" pitchFamily="49" charset="0"/>
              </a:rPr>
              <a:t>Max Collision Errors: 0                       No Resource Errors: 0</a:t>
            </a:r>
          </a:p>
          <a:p>
            <a:r>
              <a:rPr lang="en-US" sz="1200" dirty="0">
                <a:latin typeface="Courier New" panose="02070309020205020404" pitchFamily="49" charset="0"/>
              </a:rPr>
              <a:t>Late Collision Errors: 0                      Receive Collision Errors: 0</a:t>
            </a:r>
          </a:p>
          <a:p>
            <a:r>
              <a:rPr lang="en-US" sz="1200" dirty="0">
                <a:latin typeface="Courier New" panose="02070309020205020404" pitchFamily="49" charset="0"/>
              </a:rPr>
              <a:t>Deferred: 0                                   Packet Too Short Errors: 0</a:t>
            </a:r>
          </a:p>
          <a:p>
            <a:r>
              <a:rPr lang="en-US" sz="1200" dirty="0">
                <a:latin typeface="Courier New" panose="02070309020205020404" pitchFamily="49" charset="0"/>
              </a:rPr>
              <a:t>SQE Test: 0                                   Packet Too Long Errors: 0</a:t>
            </a:r>
          </a:p>
          <a:p>
            <a:r>
              <a:rPr lang="en-US" sz="1200" dirty="0">
                <a:latin typeface="Courier New" panose="02070309020205020404" pitchFamily="49" charset="0"/>
              </a:rPr>
              <a:t>Timeout Errors: 0                             Packets Discarded by Adapter: 0</a:t>
            </a:r>
          </a:p>
          <a:p>
            <a:r>
              <a:rPr lang="en-US" sz="1200" dirty="0">
                <a:latin typeface="Courier New" panose="02070309020205020404" pitchFamily="49" charset="0"/>
              </a:rPr>
              <a:t>Single Collision Count: 0                     Receiver Start Count: 0</a:t>
            </a:r>
          </a:p>
          <a:p>
            <a:r>
              <a:rPr lang="en-US" sz="1200" dirty="0">
                <a:latin typeface="Courier New" panose="02070309020205020404" pitchFamily="49" charset="0"/>
              </a:rPr>
              <a:t>Multiple Collision Count: 0</a:t>
            </a:r>
          </a:p>
          <a:p>
            <a:r>
              <a:rPr lang="en-US" sz="1200" dirty="0">
                <a:latin typeface="Courier New" panose="02070309020205020404" pitchFamily="49" charset="0"/>
              </a:rPr>
              <a:t>Current HW Transmit Queue Length: 0</a:t>
            </a:r>
          </a:p>
        </p:txBody>
      </p:sp>
    </p:spTree>
    <p:extLst>
      <p:ext uri="{BB962C8B-B14F-4D97-AF65-F5344CB8AC3E}">
        <p14:creationId xmlns:p14="http://schemas.microsoft.com/office/powerpoint/2010/main" val="64428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45</a:t>
            </a:fld>
            <a:endParaRPr lang="en-US"/>
          </a:p>
        </p:txBody>
      </p:sp>
      <p:sp>
        <p:nvSpPr>
          <p:cNvPr id="3" name="Rectangle 2"/>
          <p:cNvSpPr/>
          <p:nvPr/>
        </p:nvSpPr>
        <p:spPr>
          <a:xfrm>
            <a:off x="2262910" y="1634319"/>
            <a:ext cx="6294582" cy="1920526"/>
          </a:xfrm>
          <a:prstGeom prst="rect">
            <a:avLst/>
          </a:prstGeom>
        </p:spPr>
        <p:txBody>
          <a:bodyPr wrap="square">
            <a:spAutoFit/>
          </a:bodyPr>
          <a:lstStyle/>
          <a:p>
            <a:r>
              <a:rPr lang="en-US" sz="1200" dirty="0">
                <a:latin typeface="Courier New" panose="02070309020205020404" pitchFamily="49" charset="0"/>
              </a:rPr>
              <a:t>General Statistics:</a:t>
            </a:r>
          </a:p>
          <a:p>
            <a:r>
              <a:rPr lang="en-US" sz="1200" dirty="0">
                <a:latin typeface="Courier New" panose="02070309020205020404" pitchFamily="49" charset="0"/>
              </a:rPr>
              <a:t>-------------------</a:t>
            </a:r>
          </a:p>
          <a:p>
            <a:r>
              <a:rPr lang="en-US" sz="1200" dirty="0">
                <a:latin typeface="Courier New" panose="02070309020205020404" pitchFamily="49" charset="0"/>
              </a:rPr>
              <a:t>No </a:t>
            </a:r>
            <a:r>
              <a:rPr lang="en-US" sz="1200" dirty="0" err="1">
                <a:latin typeface="Courier New" panose="02070309020205020404" pitchFamily="49" charset="0"/>
              </a:rPr>
              <a:t>mbuf</a:t>
            </a:r>
            <a:r>
              <a:rPr lang="en-US" sz="1200" dirty="0">
                <a:latin typeface="Courier New" panose="02070309020205020404" pitchFamily="49" charset="0"/>
              </a:rPr>
              <a:t> Errors: 0</a:t>
            </a:r>
          </a:p>
          <a:p>
            <a:r>
              <a:rPr lang="en-US" sz="1200" dirty="0">
                <a:latin typeface="Courier New" panose="02070309020205020404" pitchFamily="49" charset="0"/>
              </a:rPr>
              <a:t>Adapter Reset Count: 0</a:t>
            </a:r>
          </a:p>
          <a:p>
            <a:r>
              <a:rPr lang="en-US" sz="1200" dirty="0">
                <a:latin typeface="Courier New" panose="02070309020205020404" pitchFamily="49" charset="0"/>
              </a:rPr>
              <a:t>Adapter Data Rate: 2000</a:t>
            </a:r>
          </a:p>
          <a:p>
            <a:r>
              <a:rPr lang="en-US" sz="1200" dirty="0">
                <a:latin typeface="Courier New" panose="02070309020205020404" pitchFamily="49" charset="0"/>
              </a:rPr>
              <a:t>Driver Flags: Up Broadcast Running </a:t>
            </a:r>
          </a:p>
          <a:p>
            <a:r>
              <a:rPr lang="en-US" sz="1200" dirty="0">
                <a:latin typeface="Courier New" panose="02070309020205020404" pitchFamily="49" charset="0"/>
              </a:rPr>
              <a:t>	Simplex Promiscuous 64BitSupport </a:t>
            </a:r>
          </a:p>
          <a:p>
            <a:r>
              <a:rPr lang="en-US" sz="1200" dirty="0">
                <a:latin typeface="Courier New" panose="02070309020205020404" pitchFamily="49" charset="0"/>
              </a:rPr>
              <a:t>	</a:t>
            </a:r>
            <a:r>
              <a:rPr lang="en-US" sz="1200" dirty="0" err="1">
                <a:latin typeface="Courier New" panose="02070309020205020404" pitchFamily="49" charset="0"/>
              </a:rPr>
              <a:t>ChecksumOffload</a:t>
            </a:r>
            <a:r>
              <a:rPr lang="en-US" sz="1200" dirty="0">
                <a:latin typeface="Courier New" panose="02070309020205020404" pitchFamily="49" charset="0"/>
              </a:rPr>
              <a:t> </a:t>
            </a:r>
            <a:r>
              <a:rPr lang="en-US" sz="1200" dirty="0" err="1">
                <a:latin typeface="Courier New" panose="02070309020205020404" pitchFamily="49" charset="0"/>
              </a:rPr>
              <a:t>LargeSend</a:t>
            </a:r>
            <a:r>
              <a:rPr lang="en-US" sz="1200" dirty="0">
                <a:latin typeface="Courier New" panose="02070309020205020404" pitchFamily="49" charset="0"/>
              </a:rPr>
              <a:t> </a:t>
            </a:r>
            <a:r>
              <a:rPr lang="en-US" sz="1200" dirty="0" err="1">
                <a:latin typeface="Courier New" panose="02070309020205020404" pitchFamily="49" charset="0"/>
              </a:rPr>
              <a:t>DataRateSet</a:t>
            </a:r>
            <a:r>
              <a:rPr lang="en-US" sz="1200" dirty="0">
                <a:latin typeface="Courier New" panose="02070309020205020404" pitchFamily="49" charset="0"/>
              </a:rPr>
              <a:t> </a:t>
            </a:r>
          </a:p>
          <a:p>
            <a:endParaRPr lang="en-US" sz="1200" dirty="0">
              <a:latin typeface="Courier New" panose="02070309020205020404" pitchFamily="49" charset="0"/>
            </a:endParaRPr>
          </a:p>
          <a:p>
            <a:r>
              <a:rPr lang="fr-FR" sz="1200" dirty="0">
                <a:latin typeface="Courier New" panose="02070309020205020404" pitchFamily="49" charset="0"/>
              </a:rPr>
              <a:t>PCIe2 4-Port Adapter (1GbE RJ45) (e4148a1614109404)</a:t>
            </a:r>
          </a:p>
          <a:p>
            <a:r>
              <a:rPr lang="en-US" sz="1200" dirty="0">
                <a:latin typeface="Courier New" panose="02070309020205020404" pitchFamily="49" charset="0"/>
              </a:rPr>
              <a:t>-------------------------------------------------------------</a:t>
            </a:r>
          </a:p>
        </p:txBody>
      </p:sp>
    </p:spTree>
    <p:extLst>
      <p:ext uri="{BB962C8B-B14F-4D97-AF65-F5344CB8AC3E}">
        <p14:creationId xmlns:p14="http://schemas.microsoft.com/office/powerpoint/2010/main" val="10626374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46</a:t>
            </a:fld>
            <a:endParaRPr lang="en-US"/>
          </a:p>
        </p:txBody>
      </p:sp>
      <p:sp>
        <p:nvSpPr>
          <p:cNvPr id="3" name="Rectangle 2"/>
          <p:cNvSpPr/>
          <p:nvPr/>
        </p:nvSpPr>
        <p:spPr>
          <a:xfrm>
            <a:off x="895927" y="392692"/>
            <a:ext cx="6724073" cy="3250121"/>
          </a:xfrm>
          <a:prstGeom prst="rect">
            <a:avLst/>
          </a:prstGeom>
        </p:spPr>
        <p:txBody>
          <a:bodyPr wrap="square">
            <a:spAutoFit/>
          </a:bodyPr>
          <a:lstStyle/>
          <a:p>
            <a:r>
              <a:rPr lang="en-US" sz="1200" dirty="0">
                <a:latin typeface="Courier New" panose="02070309020205020404" pitchFamily="49" charset="0"/>
              </a:rPr>
              <a:t>--------------------------------------------------------------</a:t>
            </a:r>
          </a:p>
          <a:p>
            <a:r>
              <a:rPr lang="en-US" sz="1200" dirty="0">
                <a:latin typeface="Courier New" panose="02070309020205020404" pitchFamily="49" charset="0"/>
              </a:rPr>
              <a:t>Virtual Adapter: ent9</a:t>
            </a:r>
          </a:p>
          <a:p>
            <a:endParaRPr lang="en-US" sz="1200" dirty="0">
              <a:latin typeface="Courier New" panose="02070309020205020404" pitchFamily="49" charset="0"/>
            </a:endParaRPr>
          </a:p>
          <a:p>
            <a:r>
              <a:rPr lang="en-US" sz="1200" dirty="0">
                <a:latin typeface="Courier New" panose="02070309020205020404" pitchFamily="49" charset="0"/>
              </a:rPr>
              <a:t>ETHERNET STATISTICS (ent9) :</a:t>
            </a:r>
          </a:p>
          <a:p>
            <a:r>
              <a:rPr lang="en-US" sz="1200" dirty="0">
                <a:latin typeface="Courier New" panose="02070309020205020404" pitchFamily="49" charset="0"/>
              </a:rPr>
              <a:t>Device Type: Virtual I/O Ethernet Adapter (l-</a:t>
            </a:r>
            <a:r>
              <a:rPr lang="en-US" sz="1200" dirty="0" err="1">
                <a:latin typeface="Courier New" panose="02070309020205020404" pitchFamily="49" charset="0"/>
              </a:rPr>
              <a:t>lan</a:t>
            </a:r>
            <a:r>
              <a:rPr lang="en-US" sz="1200" dirty="0">
                <a:latin typeface="Courier New" panose="02070309020205020404" pitchFamily="49" charset="0"/>
              </a:rPr>
              <a:t>)</a:t>
            </a:r>
          </a:p>
          <a:p>
            <a:r>
              <a:rPr lang="en-US" sz="1200" dirty="0">
                <a:latin typeface="Courier New" panose="02070309020205020404" pitchFamily="49" charset="0"/>
              </a:rPr>
              <a:t>Hardware Address: 52:52:8d:86:e1:0c</a:t>
            </a:r>
          </a:p>
          <a:p>
            <a:endParaRPr lang="en-US" sz="1200" dirty="0">
              <a:latin typeface="Courier New" panose="02070309020205020404" pitchFamily="49" charset="0"/>
            </a:endParaRPr>
          </a:p>
          <a:p>
            <a:r>
              <a:rPr lang="en-US" sz="1200" dirty="0">
                <a:latin typeface="Courier New" panose="02070309020205020404" pitchFamily="49" charset="0"/>
              </a:rPr>
              <a:t>Transmit Statistics:                          Receive Statistics:</a:t>
            </a:r>
          </a:p>
          <a:p>
            <a:r>
              <a:rPr lang="en-US" sz="1200" dirty="0">
                <a:latin typeface="Courier New" panose="02070309020205020404" pitchFamily="49" charset="0"/>
              </a:rPr>
              <a:t>--------------------                          -------------------</a:t>
            </a:r>
          </a:p>
          <a:p>
            <a:r>
              <a:rPr lang="en-US" sz="1200" dirty="0">
                <a:latin typeface="Courier New" panose="02070309020205020404" pitchFamily="49" charset="0"/>
              </a:rPr>
              <a:t>Packets: 0                                    Packets: 0</a:t>
            </a:r>
          </a:p>
          <a:p>
            <a:r>
              <a:rPr lang="en-US" sz="1200" dirty="0">
                <a:latin typeface="Courier New" panose="02070309020205020404" pitchFamily="49" charset="0"/>
              </a:rPr>
              <a:t>Bytes: 0                                      Bytes: 0</a:t>
            </a:r>
          </a:p>
          <a:p>
            <a:r>
              <a:rPr lang="en-US" sz="1200" dirty="0">
                <a:latin typeface="Courier New" panose="02070309020205020404" pitchFamily="49" charset="0"/>
              </a:rPr>
              <a:t>Interrupts: 0                                 Interrupts: 0</a:t>
            </a:r>
          </a:p>
          <a:p>
            <a:r>
              <a:rPr lang="en-US" sz="1200" dirty="0">
                <a:latin typeface="Courier New" panose="02070309020205020404" pitchFamily="49" charset="0"/>
              </a:rPr>
              <a:t>Transmit Errors: 0                            Receive Errors: 0</a:t>
            </a:r>
          </a:p>
          <a:p>
            <a:r>
              <a:rPr lang="en-US" sz="1200" dirty="0">
                <a:latin typeface="Courier New" panose="02070309020205020404" pitchFamily="49" charset="0"/>
              </a:rPr>
              <a:t>Packets Dropped: 0                            Packets Dropped: 0</a:t>
            </a:r>
          </a:p>
          <a:p>
            <a:r>
              <a:rPr lang="en-US" sz="1200" dirty="0">
                <a:latin typeface="Courier New" panose="02070309020205020404" pitchFamily="49" charset="0"/>
              </a:rPr>
              <a:t>                                              Bad Packets: 0</a:t>
            </a:r>
          </a:p>
          <a:p>
            <a:endParaRPr lang="en-US" sz="1200" dirty="0">
              <a:latin typeface="Courier New" panose="02070309020205020404" pitchFamily="49" charset="0"/>
            </a:endParaRPr>
          </a:p>
          <a:p>
            <a:r>
              <a:rPr lang="en-US" sz="1200" dirty="0">
                <a:latin typeface="Courier New" panose="02070309020205020404" pitchFamily="49" charset="0"/>
              </a:rPr>
              <a:t>Max Packets on S/W Transmit Queue: 0         </a:t>
            </a:r>
          </a:p>
          <a:p>
            <a:r>
              <a:rPr lang="en-US" sz="1200" dirty="0">
                <a:latin typeface="Courier New" panose="02070309020205020404" pitchFamily="49" charset="0"/>
              </a:rPr>
              <a:t>S/W Transmit Queue Overflow: 0</a:t>
            </a:r>
          </a:p>
          <a:p>
            <a:r>
              <a:rPr lang="en-US" sz="1200" dirty="0">
                <a:latin typeface="Courier New" panose="02070309020205020404" pitchFamily="49" charset="0"/>
              </a:rPr>
              <a:t>Current S/W+H/W Transmit Queue Length: 0</a:t>
            </a:r>
          </a:p>
        </p:txBody>
      </p:sp>
    </p:spTree>
    <p:extLst>
      <p:ext uri="{BB962C8B-B14F-4D97-AF65-F5344CB8AC3E}">
        <p14:creationId xmlns:p14="http://schemas.microsoft.com/office/powerpoint/2010/main" val="449706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47</a:t>
            </a:fld>
            <a:endParaRPr lang="en-US"/>
          </a:p>
        </p:txBody>
      </p:sp>
      <p:sp>
        <p:nvSpPr>
          <p:cNvPr id="3" name="Rectangle 2"/>
          <p:cNvSpPr/>
          <p:nvPr/>
        </p:nvSpPr>
        <p:spPr>
          <a:xfrm>
            <a:off x="2286000" y="697391"/>
            <a:ext cx="4572000" cy="4085734"/>
          </a:xfrm>
          <a:prstGeom prst="rect">
            <a:avLst/>
          </a:prstGeom>
        </p:spPr>
        <p:txBody>
          <a:bodyPr>
            <a:spAutoFit/>
          </a:bodyPr>
          <a:lstStyle/>
          <a:p>
            <a:r>
              <a:rPr lang="en-US" sz="1200" dirty="0">
                <a:latin typeface="Courier New" panose="02070309020205020404" pitchFamily="49" charset="0"/>
              </a:rPr>
              <a:t>Broadcast Packets: 0                          Broadcast Packets: 0</a:t>
            </a:r>
          </a:p>
          <a:p>
            <a:r>
              <a:rPr lang="en-US" sz="1200" dirty="0">
                <a:latin typeface="Courier New" panose="02070309020205020404" pitchFamily="49" charset="0"/>
              </a:rPr>
              <a:t>Multicast Packets: 0                          Multicast Packets: 0</a:t>
            </a:r>
          </a:p>
          <a:p>
            <a:r>
              <a:rPr lang="en-US" sz="1200" dirty="0">
                <a:latin typeface="Courier New" panose="02070309020205020404" pitchFamily="49" charset="0"/>
              </a:rPr>
              <a:t>No Carrier Sense: 0                           CRC Errors: 0</a:t>
            </a:r>
          </a:p>
          <a:p>
            <a:r>
              <a:rPr lang="en-US" sz="1200" dirty="0">
                <a:latin typeface="Courier New" panose="02070309020205020404" pitchFamily="49" charset="0"/>
              </a:rPr>
              <a:t>DMA Underrun: 0                               DMA Overrun: 0</a:t>
            </a:r>
          </a:p>
          <a:p>
            <a:r>
              <a:rPr lang="en-US" sz="1200" dirty="0">
                <a:latin typeface="Courier New" panose="02070309020205020404" pitchFamily="49" charset="0"/>
              </a:rPr>
              <a:t>Lost CTS Errors: 0                            Alignment Errors: 0</a:t>
            </a:r>
          </a:p>
          <a:p>
            <a:r>
              <a:rPr lang="en-US" sz="1200" dirty="0">
                <a:latin typeface="Courier New" panose="02070309020205020404" pitchFamily="49" charset="0"/>
              </a:rPr>
              <a:t>Max Collision Errors: 0                       No Resource Errors: 0</a:t>
            </a:r>
          </a:p>
          <a:p>
            <a:r>
              <a:rPr lang="en-US" sz="1200" dirty="0">
                <a:latin typeface="Courier New" panose="02070309020205020404" pitchFamily="49" charset="0"/>
              </a:rPr>
              <a:t>Late Collision Errors: 0                      Receive Collision Errors: 0</a:t>
            </a:r>
          </a:p>
          <a:p>
            <a:r>
              <a:rPr lang="en-US" sz="1200" dirty="0">
                <a:latin typeface="Courier New" panose="02070309020205020404" pitchFamily="49" charset="0"/>
              </a:rPr>
              <a:t>Deferred: 0                                   Packet Too Short Errors: 0</a:t>
            </a:r>
          </a:p>
          <a:p>
            <a:r>
              <a:rPr lang="en-US" sz="1200" dirty="0">
                <a:latin typeface="Courier New" panose="02070309020205020404" pitchFamily="49" charset="0"/>
              </a:rPr>
              <a:t>SQE Test: 0                                   Packet Too Long Errors: 0</a:t>
            </a:r>
          </a:p>
          <a:p>
            <a:r>
              <a:rPr lang="en-US" sz="1200" dirty="0">
                <a:latin typeface="Courier New" panose="02070309020205020404" pitchFamily="49" charset="0"/>
              </a:rPr>
              <a:t>Timeout Errors: 0                             Packets Discarded by Adapter: 0</a:t>
            </a:r>
          </a:p>
          <a:p>
            <a:r>
              <a:rPr lang="en-US" sz="1200" dirty="0">
                <a:latin typeface="Courier New" panose="02070309020205020404" pitchFamily="49" charset="0"/>
              </a:rPr>
              <a:t>Single Collision Count: 0                     Receiver Start Count: 0</a:t>
            </a:r>
          </a:p>
          <a:p>
            <a:r>
              <a:rPr lang="en-US" sz="1200" dirty="0">
                <a:latin typeface="Courier New" panose="02070309020205020404" pitchFamily="49" charset="0"/>
              </a:rPr>
              <a:t>Multiple Collision Count: 0</a:t>
            </a:r>
          </a:p>
          <a:p>
            <a:r>
              <a:rPr lang="en-US" sz="1200" dirty="0">
                <a:latin typeface="Courier New" panose="02070309020205020404" pitchFamily="49" charset="0"/>
              </a:rPr>
              <a:t>Current HW Transmit Queue Length: 0</a:t>
            </a:r>
          </a:p>
        </p:txBody>
      </p:sp>
    </p:spTree>
    <p:extLst>
      <p:ext uri="{BB962C8B-B14F-4D97-AF65-F5344CB8AC3E}">
        <p14:creationId xmlns:p14="http://schemas.microsoft.com/office/powerpoint/2010/main" val="1732088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48</a:t>
            </a:fld>
            <a:endParaRPr lang="en-US"/>
          </a:p>
        </p:txBody>
      </p:sp>
      <p:sp>
        <p:nvSpPr>
          <p:cNvPr id="3" name="Rectangle 2"/>
          <p:cNvSpPr/>
          <p:nvPr/>
        </p:nvSpPr>
        <p:spPr>
          <a:xfrm>
            <a:off x="2290618" y="1840011"/>
            <a:ext cx="5878945" cy="1421928"/>
          </a:xfrm>
          <a:prstGeom prst="rect">
            <a:avLst/>
          </a:prstGeom>
        </p:spPr>
        <p:txBody>
          <a:bodyPr wrap="square">
            <a:spAutoFit/>
          </a:bodyPr>
          <a:lstStyle/>
          <a:p>
            <a:r>
              <a:rPr lang="en-US" sz="1200" dirty="0">
                <a:latin typeface="Courier New" panose="02070309020205020404" pitchFamily="49" charset="0"/>
              </a:rPr>
              <a:t>General Statistics:</a:t>
            </a:r>
          </a:p>
          <a:p>
            <a:r>
              <a:rPr lang="en-US" sz="1200" dirty="0">
                <a:latin typeface="Courier New" panose="02070309020205020404" pitchFamily="49" charset="0"/>
              </a:rPr>
              <a:t>-------------------</a:t>
            </a:r>
          </a:p>
          <a:p>
            <a:r>
              <a:rPr lang="en-US" sz="1200" dirty="0">
                <a:latin typeface="Courier New" panose="02070309020205020404" pitchFamily="49" charset="0"/>
              </a:rPr>
              <a:t>No </a:t>
            </a:r>
            <a:r>
              <a:rPr lang="en-US" sz="1200" dirty="0" err="1">
                <a:latin typeface="Courier New" panose="02070309020205020404" pitchFamily="49" charset="0"/>
              </a:rPr>
              <a:t>mbuf</a:t>
            </a:r>
            <a:r>
              <a:rPr lang="en-US" sz="1200" dirty="0">
                <a:latin typeface="Courier New" panose="02070309020205020404" pitchFamily="49" charset="0"/>
              </a:rPr>
              <a:t> Errors: 0</a:t>
            </a:r>
          </a:p>
          <a:p>
            <a:r>
              <a:rPr lang="en-US" sz="1200" dirty="0">
                <a:latin typeface="Courier New" panose="02070309020205020404" pitchFamily="49" charset="0"/>
              </a:rPr>
              <a:t>Adapter Reset Count: 0</a:t>
            </a:r>
          </a:p>
          <a:p>
            <a:r>
              <a:rPr lang="en-US" sz="1200" dirty="0">
                <a:latin typeface="Courier New" panose="02070309020205020404" pitchFamily="49" charset="0"/>
              </a:rPr>
              <a:t>Adapter Data Rate: 20000</a:t>
            </a:r>
          </a:p>
          <a:p>
            <a:r>
              <a:rPr lang="en-US" sz="1200" dirty="0">
                <a:latin typeface="Courier New" panose="02070309020205020404" pitchFamily="49" charset="0"/>
              </a:rPr>
              <a:t>Driver Flags: Up Broadcast Running </a:t>
            </a:r>
          </a:p>
          <a:p>
            <a:r>
              <a:rPr lang="en-US" sz="1200" dirty="0">
                <a:latin typeface="Courier New" panose="02070309020205020404" pitchFamily="49" charset="0"/>
              </a:rPr>
              <a:t>	Simplex Promiscuous </a:t>
            </a:r>
            <a:r>
              <a:rPr lang="en-US" sz="1200" dirty="0" err="1">
                <a:latin typeface="Courier New" panose="02070309020205020404" pitchFamily="49" charset="0"/>
              </a:rPr>
              <a:t>AllMulticast</a:t>
            </a:r>
            <a:r>
              <a:rPr lang="en-US" sz="1200" dirty="0">
                <a:latin typeface="Courier New" panose="02070309020205020404" pitchFamily="49" charset="0"/>
              </a:rPr>
              <a:t> </a:t>
            </a:r>
          </a:p>
          <a:p>
            <a:r>
              <a:rPr lang="en-US" sz="1200" dirty="0">
                <a:latin typeface="Courier New" panose="02070309020205020404" pitchFamily="49" charset="0"/>
              </a:rPr>
              <a:t>	64BitSupport </a:t>
            </a:r>
            <a:r>
              <a:rPr lang="en-US" sz="1200" dirty="0" err="1">
                <a:latin typeface="Courier New" panose="02070309020205020404" pitchFamily="49" charset="0"/>
              </a:rPr>
              <a:t>ChecksumOffload</a:t>
            </a:r>
            <a:r>
              <a:rPr lang="en-US" sz="1200" dirty="0">
                <a:latin typeface="Courier New" panose="02070309020205020404" pitchFamily="49" charset="0"/>
              </a:rPr>
              <a:t> </a:t>
            </a:r>
            <a:r>
              <a:rPr lang="en-US" sz="1200" dirty="0" err="1">
                <a:latin typeface="Courier New" panose="02070309020205020404" pitchFamily="49" charset="0"/>
              </a:rPr>
              <a:t>LargeSend</a:t>
            </a:r>
            <a:r>
              <a:rPr lang="en-US" sz="1200" dirty="0">
                <a:latin typeface="Courier New" panose="02070309020205020404" pitchFamily="49" charset="0"/>
              </a:rPr>
              <a:t> </a:t>
            </a:r>
            <a:r>
              <a:rPr lang="en-US" sz="1200" dirty="0" err="1">
                <a:latin typeface="Courier New" panose="02070309020205020404" pitchFamily="49" charset="0"/>
              </a:rPr>
              <a:t>DataRateSet</a:t>
            </a:r>
            <a:r>
              <a:rPr lang="en-US" sz="1200" dirty="0">
                <a:latin typeface="Courier New" panose="02070309020205020404" pitchFamily="49" charset="0"/>
              </a:rPr>
              <a:t> </a:t>
            </a:r>
          </a:p>
        </p:txBody>
      </p:sp>
    </p:spTree>
    <p:extLst>
      <p:ext uri="{BB962C8B-B14F-4D97-AF65-F5344CB8AC3E}">
        <p14:creationId xmlns:p14="http://schemas.microsoft.com/office/powerpoint/2010/main" val="2750552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49</a:t>
            </a:fld>
            <a:endParaRPr lang="en-US"/>
          </a:p>
        </p:txBody>
      </p:sp>
      <p:sp>
        <p:nvSpPr>
          <p:cNvPr id="4" name="Rectangle 3"/>
          <p:cNvSpPr/>
          <p:nvPr/>
        </p:nvSpPr>
        <p:spPr>
          <a:xfrm>
            <a:off x="843680" y="1499789"/>
            <a:ext cx="7366119" cy="2086725"/>
          </a:xfrm>
          <a:prstGeom prst="rect">
            <a:avLst/>
          </a:prstGeom>
          <a:noFill/>
        </p:spPr>
        <p:txBody>
          <a:bodyPr wrap="none" lIns="91440" tIns="45720" rIns="91440" bIns="45720">
            <a:spAutoFit/>
          </a:bodyPr>
          <a:lstStyle/>
          <a:p>
            <a:pPr algn="ctr"/>
            <a:r>
              <a:rPr lang="en-US" sz="7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Not Idle</a:t>
            </a:r>
            <a:r>
              <a:rPr lang="en-US" sz="7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doesn’t </a:t>
            </a:r>
          </a:p>
          <a:p>
            <a:pPr algn="ctr"/>
            <a:r>
              <a:rPr lang="en-US" sz="7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t>
            </a:r>
            <a:r>
              <a:rPr lang="en-US" sz="7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ean busy</a:t>
            </a:r>
            <a:endParaRPr lang="en-US" sz="7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776493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5</a:t>
            </a:fld>
            <a:endParaRPr lang="en-US"/>
          </a:p>
        </p:txBody>
      </p:sp>
      <p:sp>
        <p:nvSpPr>
          <p:cNvPr id="3" name="TextBox 2"/>
          <p:cNvSpPr txBox="1"/>
          <p:nvPr/>
        </p:nvSpPr>
        <p:spPr>
          <a:xfrm>
            <a:off x="154113" y="277403"/>
            <a:ext cx="8044665" cy="4635115"/>
          </a:xfrm>
          <a:prstGeom prst="rect">
            <a:avLst/>
          </a:prstGeom>
          <a:noFill/>
        </p:spPr>
        <p:txBody>
          <a:bodyPr wrap="square" rtlCol="0">
            <a:spAutoFit/>
          </a:bodyPr>
          <a:lstStyle/>
          <a:p>
            <a:r>
              <a:rPr lang="en-US" sz="1400" dirty="0"/>
              <a:t># </a:t>
            </a:r>
            <a:r>
              <a:rPr lang="en-US" sz="1400" dirty="0" err="1"/>
              <a:t>vmstat</a:t>
            </a:r>
            <a:r>
              <a:rPr lang="en-US" sz="1400" dirty="0"/>
              <a:t> 2</a:t>
            </a:r>
          </a:p>
          <a:p>
            <a:endParaRPr lang="en-US" sz="1400" dirty="0"/>
          </a:p>
          <a:p>
            <a:r>
              <a:rPr lang="en-US" sz="1400" dirty="0"/>
              <a:t>System configuration: </a:t>
            </a:r>
            <a:r>
              <a:rPr lang="en-US" sz="1400" dirty="0" err="1"/>
              <a:t>lcpu</a:t>
            </a:r>
            <a:r>
              <a:rPr lang="en-US" sz="1400" dirty="0"/>
              <a:t>=8 mem=4096MB </a:t>
            </a:r>
            <a:r>
              <a:rPr lang="en-US" sz="1400" dirty="0" err="1"/>
              <a:t>ent</a:t>
            </a:r>
            <a:r>
              <a:rPr lang="en-US" sz="1400" dirty="0"/>
              <a:t>=0.50</a:t>
            </a:r>
          </a:p>
          <a:p>
            <a:endParaRPr lang="en-US" sz="1400" dirty="0"/>
          </a:p>
          <a:p>
            <a:r>
              <a:rPr lang="en-US" sz="1400" dirty="0" err="1"/>
              <a:t>kthr</a:t>
            </a:r>
            <a:r>
              <a:rPr lang="en-US" sz="1400" dirty="0"/>
              <a:t>    memory              page              faults              </a:t>
            </a:r>
            <a:r>
              <a:rPr lang="en-US" sz="1400" dirty="0" err="1"/>
              <a:t>cpu</a:t>
            </a:r>
            <a:endParaRPr lang="en-US" sz="1400" dirty="0"/>
          </a:p>
          <a:p>
            <a:r>
              <a:rPr lang="en-US" sz="1400" dirty="0"/>
              <a:t>----- ----------- ------------------------ ------------ -----------------------</a:t>
            </a:r>
          </a:p>
          <a:p>
            <a:r>
              <a:rPr lang="en-US" sz="1400" dirty="0"/>
              <a:t> r  b   </a:t>
            </a:r>
            <a:r>
              <a:rPr lang="en-US" sz="1400" dirty="0" err="1"/>
              <a:t>avm</a:t>
            </a:r>
            <a:r>
              <a:rPr lang="en-US" sz="1400" dirty="0"/>
              <a:t>      </a:t>
            </a:r>
            <a:r>
              <a:rPr lang="en-US" sz="1400" dirty="0" err="1"/>
              <a:t>fre</a:t>
            </a:r>
            <a:r>
              <a:rPr lang="en-US" sz="1400" dirty="0"/>
              <a:t>         re  pi  </a:t>
            </a:r>
            <a:r>
              <a:rPr lang="en-US" sz="1400" dirty="0" err="1"/>
              <a:t>po</a:t>
            </a:r>
            <a:r>
              <a:rPr lang="en-US" sz="1400" dirty="0"/>
              <a:t>  </a:t>
            </a:r>
            <a:r>
              <a:rPr lang="en-US" sz="1400" dirty="0" err="1"/>
              <a:t>fr</a:t>
            </a:r>
            <a:r>
              <a:rPr lang="en-US" sz="1400" dirty="0"/>
              <a:t>   </a:t>
            </a:r>
            <a:r>
              <a:rPr lang="en-US" sz="1400" dirty="0" err="1"/>
              <a:t>sr</a:t>
            </a:r>
            <a:r>
              <a:rPr lang="en-US" sz="1400" dirty="0"/>
              <a:t>  cy  in   </a:t>
            </a:r>
            <a:r>
              <a:rPr lang="en-US" sz="1400" dirty="0" err="1"/>
              <a:t>sy</a:t>
            </a:r>
            <a:r>
              <a:rPr lang="en-US" sz="1400" dirty="0"/>
              <a:t>          </a:t>
            </a:r>
            <a:r>
              <a:rPr lang="en-US" sz="1400" dirty="0" err="1"/>
              <a:t>cs</a:t>
            </a:r>
            <a:r>
              <a:rPr lang="en-US" sz="1400" dirty="0"/>
              <a:t>    us </a:t>
            </a:r>
            <a:r>
              <a:rPr lang="en-US" sz="1400" dirty="0" err="1"/>
              <a:t>sy</a:t>
            </a:r>
            <a:r>
              <a:rPr lang="en-US" sz="1400" dirty="0"/>
              <a:t>  id </a:t>
            </a:r>
            <a:r>
              <a:rPr lang="en-US" sz="1400" dirty="0" err="1"/>
              <a:t>wa</a:t>
            </a:r>
            <a:r>
              <a:rPr lang="en-US" sz="1400" dirty="0"/>
              <a:t>    pc    </a:t>
            </a:r>
            <a:r>
              <a:rPr lang="en-US" sz="1400" dirty="0" err="1"/>
              <a:t>ec</a:t>
            </a:r>
            <a:endParaRPr lang="en-US" sz="1400" dirty="0"/>
          </a:p>
          <a:p>
            <a:r>
              <a:rPr lang="en-US" sz="1400" dirty="0"/>
              <a:t> 7  0 504253 512913   0   0   0   0    0   0 947 150858 8812 35 51 13  0  1.90 380.2</a:t>
            </a:r>
          </a:p>
          <a:p>
            <a:r>
              <a:rPr lang="en-US" sz="1400" dirty="0"/>
              <a:t> 3  0 504140 513022   0   0   0   0    0   0 905 151812 8616 35 51 15  0  1.91 381.6</a:t>
            </a:r>
          </a:p>
          <a:p>
            <a:r>
              <a:rPr lang="en-US" sz="1400" dirty="0"/>
              <a:t> 2  0 504126 513036   0   0   0   0    0   0 896 145561 8479 35 50 15  0  1.88 375.1</a:t>
            </a:r>
          </a:p>
          <a:p>
            <a:r>
              <a:rPr lang="en-US" sz="1400" dirty="0"/>
              <a:t> 2  0 503211 513939   0   0   0   0    0   0 877 141824 8626 35 50 15  0  1.83 366.3</a:t>
            </a:r>
          </a:p>
          <a:p>
            <a:r>
              <a:rPr lang="en-US" sz="1400" dirty="0"/>
              <a:t> 2  0 503088 514058   0   0   0   0    0   0 879 150441 8419 36 52 12  0  1.84 367.8</a:t>
            </a:r>
          </a:p>
          <a:p>
            <a:r>
              <a:rPr lang="en-US" sz="1400" dirty="0"/>
              <a:t> 1  0 504051 513108   0   0   0   0    0   0 890 144569 8616 36 51 13  0  1.82 363.8</a:t>
            </a:r>
          </a:p>
          <a:p>
            <a:r>
              <a:rPr lang="en-US" sz="1400" dirty="0"/>
              <a:t> 1  0 504184 512980   0   0   0   0    0   0 947 157045 9394 36 54 10  0  1.86 371.5</a:t>
            </a:r>
          </a:p>
          <a:p>
            <a:r>
              <a:rPr lang="en-US" sz="1400" dirty="0"/>
              <a:t> 2  0 504212 512951   0   0   0   0    0   0 937 149472 8796 36 52 13  0  1.88 376.6</a:t>
            </a:r>
          </a:p>
          <a:p>
            <a:r>
              <a:rPr lang="en-US" sz="1400" dirty="0"/>
              <a:t> 1  0 504180 512986   0   0   0   0    0   0 930 149719 9256 35 52 13  0  1.89 378.8</a:t>
            </a:r>
          </a:p>
          <a:p>
            <a:r>
              <a:rPr lang="en-US" sz="1400" dirty="0"/>
              <a:t> 9  0 504113 513049   0   0   0   0    0   0 861 147474 8045 35 50 15  0  1.85 370.1</a:t>
            </a:r>
          </a:p>
          <a:p>
            <a:r>
              <a:rPr lang="en-US" sz="1400" dirty="0"/>
              <a:t>19  0 503626 513525   0   0   0   0    0   0 911 147120 8884 36 52 12  0  1.84 367.6</a:t>
            </a:r>
          </a:p>
          <a:p>
            <a:r>
              <a:rPr lang="en-US" sz="1400" dirty="0"/>
              <a:t> 8  0 504549 512603   0   0   0   0    0   0 906 149115 8299 37 53 11  0  1.79 358.9</a:t>
            </a:r>
          </a:p>
          <a:p>
            <a:r>
              <a:rPr lang="en-US" sz="1400" dirty="0"/>
              <a:t>14  0 504072 513086   0   0   0   0    0   0 927 151875 8584 36 52 12  0  1.86 372.1</a:t>
            </a:r>
          </a:p>
          <a:p>
            <a:r>
              <a:rPr lang="en-US" sz="1400" dirty="0"/>
              <a:t>10  0 503037 514107   0   0   0   0    0   0 936 146201 8252 35 51 14  0  1.86 371.8</a:t>
            </a:r>
          </a:p>
          <a:p>
            <a:r>
              <a:rPr lang="en-US" sz="1400" dirty="0"/>
              <a:t>12  0 503444 513703   0   0   0   0    0   0 896 150941 8422 35 51 14  0  1.87 373.2</a:t>
            </a:r>
          </a:p>
          <a:p>
            <a:endParaRPr lang="en-US" dirty="0"/>
          </a:p>
        </p:txBody>
      </p:sp>
      <p:sp>
        <p:nvSpPr>
          <p:cNvPr id="4" name="Rectangle 3"/>
          <p:cNvSpPr/>
          <p:nvPr/>
        </p:nvSpPr>
        <p:spPr bwMode="auto">
          <a:xfrm>
            <a:off x="154113" y="636998"/>
            <a:ext cx="4304871" cy="24658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5" name="Rectangle 4"/>
          <p:cNvSpPr/>
          <p:nvPr/>
        </p:nvSpPr>
        <p:spPr bwMode="auto">
          <a:xfrm>
            <a:off x="154113" y="636998"/>
            <a:ext cx="4644224" cy="340776"/>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6" name="Rectangle 5"/>
          <p:cNvSpPr/>
          <p:nvPr/>
        </p:nvSpPr>
        <p:spPr bwMode="auto">
          <a:xfrm>
            <a:off x="226337" y="636998"/>
            <a:ext cx="4572000" cy="340776"/>
          </a:xfrm>
          <a:prstGeom prst="rect">
            <a:avLst/>
          </a:prstGeom>
          <a:no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1" i="0" u="none" strike="noStrike" normalizeH="0" baseline="0">
              <a:ln w="22225">
                <a:solidFill>
                  <a:srgbClr val="00B0F0"/>
                </a:solidFill>
                <a:prstDash val="solid"/>
              </a:ln>
              <a:solidFill>
                <a:schemeClr val="accent2">
                  <a:lumMod val="40000"/>
                  <a:lumOff val="60000"/>
                </a:schemeClr>
              </a:solidFill>
              <a:latin typeface="HelvNeue Light for IBM" pitchFamily="34" charset="0"/>
            </a:endParaRPr>
          </a:p>
        </p:txBody>
      </p:sp>
    </p:spTree>
    <p:extLst>
      <p:ext uri="{BB962C8B-B14F-4D97-AF65-F5344CB8AC3E}">
        <p14:creationId xmlns:p14="http://schemas.microsoft.com/office/powerpoint/2010/main" val="2082332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50</a:t>
            </a:fld>
            <a:endParaRPr lang="en-US"/>
          </a:p>
        </p:txBody>
      </p:sp>
      <p:sp>
        <p:nvSpPr>
          <p:cNvPr id="3" name="TextBox 2"/>
          <p:cNvSpPr txBox="1"/>
          <p:nvPr/>
        </p:nvSpPr>
        <p:spPr>
          <a:xfrm>
            <a:off x="199176" y="316871"/>
            <a:ext cx="8637006" cy="403956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b="1" dirty="0" err="1"/>
              <a:t>mpstat</a:t>
            </a:r>
            <a:r>
              <a:rPr lang="en-US" sz="1200" b="1" dirty="0"/>
              <a:t> -a 2</a:t>
            </a:r>
          </a:p>
          <a:p>
            <a:endParaRPr lang="en-US" sz="1200" dirty="0"/>
          </a:p>
          <a:p>
            <a:endParaRPr lang="en-US" sz="1200" dirty="0"/>
          </a:p>
          <a:p>
            <a:r>
              <a:rPr lang="en-US" sz="800" dirty="0" err="1"/>
              <a:t>cpu</a:t>
            </a:r>
            <a:r>
              <a:rPr lang="en-US" sz="800" dirty="0"/>
              <a:t>    min    </a:t>
            </a:r>
            <a:r>
              <a:rPr lang="en-US" sz="800" dirty="0" err="1"/>
              <a:t>maj</a:t>
            </a:r>
            <a:r>
              <a:rPr lang="en-US" sz="800" dirty="0"/>
              <a:t>   </a:t>
            </a:r>
            <a:r>
              <a:rPr lang="en-US" sz="800" dirty="0" err="1"/>
              <a:t>mpcs</a:t>
            </a:r>
            <a:r>
              <a:rPr lang="en-US" sz="800" dirty="0"/>
              <a:t>   </a:t>
            </a:r>
            <a:r>
              <a:rPr lang="en-US" sz="800" dirty="0" err="1"/>
              <a:t>mpcr</a:t>
            </a:r>
            <a:r>
              <a:rPr lang="en-US" sz="800" dirty="0"/>
              <a:t>    dev   soft    </a:t>
            </a:r>
            <a:r>
              <a:rPr lang="en-US" sz="800" dirty="0" err="1"/>
              <a:t>dec</a:t>
            </a:r>
            <a:r>
              <a:rPr lang="en-US" sz="800" dirty="0"/>
              <a:t>     </a:t>
            </a:r>
            <a:r>
              <a:rPr lang="en-US" sz="800" dirty="0" err="1"/>
              <a:t>ph</a:t>
            </a:r>
            <a:r>
              <a:rPr lang="en-US" sz="800" dirty="0"/>
              <a:t>     </a:t>
            </a:r>
            <a:r>
              <a:rPr lang="en-US" sz="800" dirty="0" err="1"/>
              <a:t>cs</a:t>
            </a:r>
            <a:r>
              <a:rPr lang="en-US" sz="800" dirty="0"/>
              <a:t>    </a:t>
            </a:r>
            <a:r>
              <a:rPr lang="en-US" sz="800" dirty="0" err="1"/>
              <a:t>ics</a:t>
            </a:r>
            <a:r>
              <a:rPr lang="en-US" sz="800" dirty="0"/>
              <a:t>  bound     </a:t>
            </a:r>
            <a:r>
              <a:rPr lang="en-US" sz="800" dirty="0" err="1"/>
              <a:t>rq</a:t>
            </a:r>
            <a:r>
              <a:rPr lang="en-US" sz="800" dirty="0"/>
              <a:t>   push S3pull  S3grd  S0rd  S1rd  S2rd  S3rd  S4rd  S5rd   </a:t>
            </a:r>
            <a:r>
              <a:rPr lang="en-US" sz="800" dirty="0" err="1"/>
              <a:t>sysc</a:t>
            </a:r>
            <a:r>
              <a:rPr lang="en-US" sz="800" dirty="0"/>
              <a:t>    us    </a:t>
            </a:r>
            <a:r>
              <a:rPr lang="en-US" sz="800" dirty="0" err="1"/>
              <a:t>sy</a:t>
            </a:r>
            <a:r>
              <a:rPr lang="en-US" sz="800" dirty="0"/>
              <a:t>    </a:t>
            </a:r>
            <a:r>
              <a:rPr lang="en-US" sz="800" dirty="0" err="1"/>
              <a:t>wa</a:t>
            </a:r>
            <a:r>
              <a:rPr lang="en-US" sz="800" dirty="0"/>
              <a:t>    id    pc   %</a:t>
            </a:r>
            <a:r>
              <a:rPr lang="en-US" sz="800" dirty="0" err="1"/>
              <a:t>ec</a:t>
            </a:r>
            <a:r>
              <a:rPr lang="en-US" sz="800" dirty="0"/>
              <a:t>   </a:t>
            </a:r>
            <a:r>
              <a:rPr lang="en-US" sz="800" dirty="0" err="1"/>
              <a:t>ilcs</a:t>
            </a:r>
            <a:r>
              <a:rPr lang="en-US" sz="800" dirty="0"/>
              <a:t>   </a:t>
            </a:r>
            <a:r>
              <a:rPr lang="en-US" sz="800" dirty="0" err="1"/>
              <a:t>vlcs</a:t>
            </a:r>
            <a:r>
              <a:rPr lang="en-US" sz="800" dirty="0"/>
              <a:t> S3hrd S4hrd S5hrd</a:t>
            </a:r>
          </a:p>
          <a:p>
            <a:r>
              <a:rPr lang="en-US" sz="800" dirty="0"/>
              <a:t>  0  33865      0      0      0     34     61    320      0    629    348      1      1      0      0      0 100.0   0.0   0.0   0.0   0.0   0.0  24344  39.4  59.8   0.0   0.8  0.29  58.0     52    310 100.0   0.0   0.0</a:t>
            </a:r>
          </a:p>
          <a:p>
            <a:r>
              <a:rPr lang="en-US" sz="800" dirty="0"/>
              <a:t>  1      0      0      0      0     34      0      9      0      0      0      0      0      0      0      0     -     -     -     -     -     -      0   0.0   0.5   0.0  99.5  0.07  13.6      0     44     -     -     -</a:t>
            </a:r>
          </a:p>
          <a:p>
            <a:r>
              <a:rPr lang="en-US" sz="800" dirty="0"/>
              <a:t>  2      0      0      0      0     33      0      9      0      0      0      0      0      0      0      0     -     -     -     -     -     -      0   0.0   0.6   0.0  99.4  0.07  13.7      0     42     -     -     -</a:t>
            </a:r>
          </a:p>
          <a:p>
            <a:r>
              <a:rPr lang="en-US" sz="800" dirty="0"/>
              <a:t>  3      0      0      0      0     32      0      9      0      0      0      0      0      0      0      0     -     -     -     -     -     -      0   0.0   0.6   0.0  99.4  0.07  13.7      0     42     -     -     -</a:t>
            </a:r>
          </a:p>
          <a:p>
            <a:r>
              <a:rPr lang="en-US" sz="800" dirty="0"/>
              <a:t>  4      0      0      0      0     34      0     16      0      0      0      0      0      0      0      0     -     -     -     -     -     -      0   0.0  55.9   0.0  44.1  0.00   0.1      0     51     -     -     -</a:t>
            </a:r>
          </a:p>
          <a:p>
            <a:r>
              <a:rPr lang="en-US" sz="800" dirty="0"/>
              <a:t>ALL  33865      0      0      0    167     61    363      0    629    348      1      1      0      0      0 100.0   0.0   0.0   0.0   0.0   0.0  24344  22.9  35.0   0.0  42.2  0.50  99.1     52    489 100.0   0.0   0.0</a:t>
            </a:r>
          </a:p>
          <a:p>
            <a:r>
              <a:rPr lang="en-US" sz="800" dirty="0"/>
              <a:t>----------------------------------------------------------------------------------------------------------------------------------------------------------------------------------------------------------------------------------------------</a:t>
            </a:r>
          </a:p>
          <a:p>
            <a:r>
              <a:rPr lang="en-US" sz="800" dirty="0"/>
              <a:t>  0  16730      0      0      0     17     29    161      0    317    175      1      2      0      0      0 100.0   0.0   0.0   0.0   0.0   0.0  11927  39.4  59.8   0.0   0.8  0.28  57.0     25    148 100.0   0.0   0.0</a:t>
            </a:r>
          </a:p>
          <a:p>
            <a:r>
              <a:rPr lang="en-US" sz="800" dirty="0"/>
              <a:t>  1      0      0      0      0     16      0      5      0      0      0      0      0      0      0      0     -     -     -     -     -     -      0   0.0   0.5   0.0  99.5  0.07  13.5      0     21     -     -     -</a:t>
            </a:r>
          </a:p>
          <a:p>
            <a:r>
              <a:rPr lang="en-US" sz="800" dirty="0"/>
              <a:t>  2      0      0      0      0     16      0      5      0      0      0      0      0      0      0      0     -     -     -     -     -     -      0   0.0   0.6   0.0  99.4  0.07  13.5      0     21     -     -     -</a:t>
            </a:r>
          </a:p>
          <a:p>
            <a:r>
              <a:rPr lang="en-US" sz="800" dirty="0"/>
              <a:t>  3      0      0      0      0     16      0      5      0      0      0      0      0      0      0      0     -     -     -     -     -     -      0   0.0   0.6   0.0  99.4  0.07  13.5      0     21     -     -     -</a:t>
            </a:r>
          </a:p>
          <a:p>
            <a:r>
              <a:rPr lang="en-US" sz="800" dirty="0"/>
              <a:t>  4      0      0      0      0     17      0      8      0      0      0      0      0      0      0      0     -     -     -     -     -     -      0   0.0  53.3   0.0  46.7  0.00   0.1      0     25     -     -     -</a:t>
            </a:r>
          </a:p>
          <a:p>
            <a:r>
              <a:rPr lang="en-US" sz="800" dirty="0"/>
              <a:t>  5      0      0      0      0      0      0      0      0      0      0      0      0      0      0      0     -     -     -     -     -     -      0   0.0   0.3   0.0  99.7  0.00   0.1      0      0     -     -     -</a:t>
            </a:r>
          </a:p>
          <a:p>
            <a:r>
              <a:rPr lang="en-US" sz="800" dirty="0"/>
              <a:t>  6      0      0      0      0      0      0      0      0      0      0      0      0      0      0      0     -     -     -     -     -     -      0   0.0   0.3   0.0  99.7  0.00   0.1      0      0     -     -     -</a:t>
            </a:r>
          </a:p>
          <a:p>
            <a:r>
              <a:rPr lang="en-US" sz="800" dirty="0"/>
              <a:t>  7      0      0      0      0      0      0      0      0      0      0      0      0      0      0      0     -     -     -     -     -     -      0   0.0   0.4   0.0  99.6  0.00   0.1      0      0     -     -     -</a:t>
            </a:r>
          </a:p>
          <a:p>
            <a:r>
              <a:rPr lang="pl-PL" sz="800" dirty="0"/>
              <a:t>  U      -      -      -      -      -      -      -      -      -      -      -      -      -      -      -     -     -     -     -     -     -      -     -     -   0.0  71.5  0.25  50.9      -      -     -     -     -</a:t>
            </a:r>
          </a:p>
          <a:p>
            <a:r>
              <a:rPr lang="en-US" sz="800" dirty="0"/>
              <a:t>ALL  16730      0      0      0     82     29    184      0    317    175      1      2      0      0      0 100.0   0.0   0.0   0.0   0.0   0.0  11927  11.3  17.3   0.0  71.5  0.49  97.7     25    236 100.0   0.0   0.0</a:t>
            </a:r>
          </a:p>
          <a:p>
            <a:r>
              <a:rPr lang="en-US" sz="800" dirty="0"/>
              <a:t>----------------------------------------------------------------------------------------------------------------------------------------------------------------------------------------------------------------------------------------------</a:t>
            </a:r>
          </a:p>
          <a:p>
            <a:r>
              <a:rPr lang="en-US" sz="800" dirty="0"/>
              <a:t>  0  34843      0      0      0     31     59    320      0    687    388      1      3      0      0      0 100.0   0.0   0.0   0.0   0.0   0.0  26261  39.4  59.9   0.0   0.7  0.30  58.6     54    266 100.0   0.0   0.0</a:t>
            </a:r>
          </a:p>
          <a:p>
            <a:r>
              <a:rPr lang="en-US" sz="800" dirty="0"/>
              <a:t>  1      0      0      0      0     32      0      9      0      0      0      0      0      0      0      0     -     -     -     -     -     -      0   0.0   0.5   0.0  99.5  0.07  13.7      0     42     -     -     -</a:t>
            </a:r>
          </a:p>
          <a:p>
            <a:r>
              <a:rPr lang="en-US" sz="800" dirty="0"/>
              <a:t>  2      0      0      0      0     31      0      9      0      0      0      0      0      0      0      0     -     -     -     -     -     -      0   0.0   0.5   0.0  99.5  0.07  13.8      0     41     -     -     -</a:t>
            </a:r>
          </a:p>
          <a:p>
            <a:r>
              <a:rPr lang="en-US" sz="800" dirty="0"/>
              <a:t>  3      0      0      0      0     31      0      9      0      0      0      0      0      0      0      0     -     -     -     -     -     -      0   0.0   0.5   0.0  99.5  0.07  13.7      0     41     -     -     -</a:t>
            </a:r>
          </a:p>
          <a:p>
            <a:r>
              <a:rPr lang="en-US" sz="800" dirty="0"/>
              <a:t>  4      0      0      0      0     31      0     16      0      0      0      0      0      0      0      0     -     -     -     -     -     -      0   0.0  54.4   0.0  45.6  0.00   0.1      0     48     -     -     -</a:t>
            </a:r>
          </a:p>
          <a:p>
            <a:r>
              <a:rPr lang="en-US" sz="800" dirty="0"/>
              <a:t>ALL  34843      0      0      0    156     59    363      0    687    388      1      3      0      0      0 100.0   0.0   0.0   0.0   0.0   0.0  26261  23.1  35.4   0.0  41.5  0.51 102.6     54    438 100.0   0.0   0.0</a:t>
            </a:r>
          </a:p>
          <a:p>
            <a:r>
              <a:rPr lang="en-US" sz="800" dirty="0"/>
              <a:t>----------------------------------------------------------------------------------------------------------------------------------------------------------------------------------------------------------------------------------------------</a:t>
            </a:r>
          </a:p>
          <a:p>
            <a:endParaRPr lang="en-US" sz="900" dirty="0"/>
          </a:p>
        </p:txBody>
      </p:sp>
    </p:spTree>
    <p:extLst>
      <p:ext uri="{BB962C8B-B14F-4D97-AF65-F5344CB8AC3E}">
        <p14:creationId xmlns:p14="http://schemas.microsoft.com/office/powerpoint/2010/main" val="1667570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51</a:t>
            </a:fld>
            <a:endParaRPr lang="en-US"/>
          </a:p>
        </p:txBody>
      </p:sp>
      <p:pic>
        <p:nvPicPr>
          <p:cNvPr id="3" name="Content Placeholder 4"/>
          <p:cNvPicPr/>
          <p:nvPr/>
        </p:nvPicPr>
        <p:blipFill>
          <a:blip r:embed="rId3"/>
          <a:stretch/>
        </p:blipFill>
        <p:spPr>
          <a:xfrm>
            <a:off x="1377950" y="136525"/>
            <a:ext cx="6388100" cy="4870450"/>
          </a:xfrm>
          <a:prstGeom prst="rect">
            <a:avLst/>
          </a:prstGeom>
          <a:ln>
            <a:noFill/>
          </a:ln>
        </p:spPr>
      </p:pic>
    </p:spTree>
    <p:extLst>
      <p:ext uri="{BB962C8B-B14F-4D97-AF65-F5344CB8AC3E}">
        <p14:creationId xmlns:p14="http://schemas.microsoft.com/office/powerpoint/2010/main" val="3458631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52</a:t>
            </a:fld>
            <a:endParaRPr lang="en-US"/>
          </a:p>
        </p:txBody>
      </p:sp>
      <p:pic>
        <p:nvPicPr>
          <p:cNvPr id="3" name="Picture 2"/>
          <p:cNvPicPr/>
          <p:nvPr/>
        </p:nvPicPr>
        <p:blipFill>
          <a:blip r:embed="rId3"/>
          <a:stretch/>
        </p:blipFill>
        <p:spPr>
          <a:xfrm>
            <a:off x="148273" y="45720"/>
            <a:ext cx="8847455" cy="5052060"/>
          </a:xfrm>
          <a:prstGeom prst="rect">
            <a:avLst/>
          </a:prstGeom>
          <a:ln>
            <a:noFill/>
          </a:ln>
        </p:spPr>
      </p:pic>
    </p:spTree>
    <p:extLst>
      <p:ext uri="{BB962C8B-B14F-4D97-AF65-F5344CB8AC3E}">
        <p14:creationId xmlns:p14="http://schemas.microsoft.com/office/powerpoint/2010/main" val="932674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Downloadable Assistance</a:t>
            </a:r>
          </a:p>
        </p:txBody>
      </p:sp>
      <p:sp>
        <p:nvSpPr>
          <p:cNvPr id="5" name="Text Placeholder 4"/>
          <p:cNvSpPr>
            <a:spLocks noGrp="1"/>
          </p:cNvSpPr>
          <p:nvPr>
            <p:ph type="body" sz="quarter" idx="10"/>
          </p:nvPr>
        </p:nvSpPr>
        <p:spPr>
          <a:xfrm>
            <a:off x="365760" y="2788920"/>
            <a:ext cx="8531352" cy="338554"/>
          </a:xfrm>
        </p:spPr>
        <p:txBody>
          <a:bodyPr/>
          <a:lstStyle/>
          <a:p>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Included in O/S since VIOS 2.2.3</a:t>
            </a:r>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a:xfrm>
            <a:off x="338328" y="2096691"/>
            <a:ext cx="8558784" cy="664797"/>
          </a:xfrm>
        </p:spPr>
        <p:txBody>
          <a:bodyPr/>
          <a:lstStyle/>
          <a:p>
            <a:r>
              <a:rPr lang="en-US" dirty="0"/>
              <a:t>VIOS Performance Advisor</a:t>
            </a:r>
          </a:p>
        </p:txBody>
      </p:sp>
    </p:spTree>
    <p:extLst>
      <p:ext uri="{BB962C8B-B14F-4D97-AF65-F5344CB8AC3E}">
        <p14:creationId xmlns:p14="http://schemas.microsoft.com/office/powerpoint/2010/main" val="10770485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83526" y="461727"/>
            <a:ext cx="5006566" cy="3766349"/>
          </a:xfrm>
        </p:spPr>
      </p:pic>
      <p:sp>
        <p:nvSpPr>
          <p:cNvPr id="2" name="Title 1"/>
          <p:cNvSpPr>
            <a:spLocks noGrp="1"/>
          </p:cNvSpPr>
          <p:nvPr>
            <p:ph type="title"/>
          </p:nvPr>
        </p:nvSpPr>
        <p:spPr>
          <a:xfrm>
            <a:off x="457201" y="343287"/>
            <a:ext cx="3008313" cy="276999"/>
          </a:xfrm>
        </p:spPr>
        <p:txBody>
          <a:bodyPr/>
          <a:lstStyle/>
          <a:p>
            <a:r>
              <a:rPr lang="en-US" dirty="0"/>
              <a:t>VIOS Performance </a:t>
            </a:r>
          </a:p>
        </p:txBody>
      </p:sp>
      <p:sp>
        <p:nvSpPr>
          <p:cNvPr id="4" name="Text Placeholder 3"/>
          <p:cNvSpPr>
            <a:spLocks noGrp="1"/>
          </p:cNvSpPr>
          <p:nvPr>
            <p:ph type="body" sz="half" idx="2"/>
          </p:nvPr>
        </p:nvSpPr>
        <p:spPr>
          <a:xfrm>
            <a:off x="457201" y="1076326"/>
            <a:ext cx="3227559" cy="3518297"/>
          </a:xfrm>
        </p:spPr>
        <p:txBody>
          <a:bodyPr/>
          <a:lstStyle/>
          <a:p>
            <a:r>
              <a:rPr lang="en-US" dirty="0"/>
              <a:t>Login to VIOS as </a:t>
            </a:r>
            <a:r>
              <a:rPr lang="en-US" dirty="0" err="1"/>
              <a:t>padmin</a:t>
            </a:r>
            <a:endParaRPr lang="en-US" dirty="0"/>
          </a:p>
          <a:p>
            <a:r>
              <a:rPr lang="en-US" dirty="0"/>
              <a:t>Become the root user</a:t>
            </a:r>
          </a:p>
          <a:p>
            <a:r>
              <a:rPr lang="en-US" dirty="0"/>
              <a:t>$</a:t>
            </a:r>
            <a:r>
              <a:rPr lang="en-US" dirty="0" err="1"/>
              <a:t>oem_setup_env</a:t>
            </a:r>
            <a:endParaRPr lang="en-US" dirty="0"/>
          </a:p>
          <a:p>
            <a:endParaRPr lang="en-US" dirty="0"/>
          </a:p>
          <a:p>
            <a:r>
              <a:rPr lang="en-US" dirty="0"/>
              <a:t>Run the part command</a:t>
            </a:r>
          </a:p>
          <a:p>
            <a:r>
              <a:rPr lang="en-US" dirty="0" err="1"/>
              <a:t>Nohup</a:t>
            </a:r>
            <a:r>
              <a:rPr lang="en-US" dirty="0"/>
              <a:t> /</a:t>
            </a:r>
            <a:r>
              <a:rPr lang="en-US" dirty="0" err="1"/>
              <a:t>usr</a:t>
            </a:r>
            <a:r>
              <a:rPr lang="en-US" dirty="0"/>
              <a:t>/</a:t>
            </a:r>
            <a:r>
              <a:rPr lang="en-US" dirty="0" err="1"/>
              <a:t>perf</a:t>
            </a:r>
            <a:r>
              <a:rPr lang="en-US" dirty="0"/>
              <a:t>/analysis/part –I 10 –t 2 &amp;</a:t>
            </a:r>
          </a:p>
          <a:p>
            <a:endParaRPr lang="en-US" dirty="0"/>
          </a:p>
          <a:p>
            <a:r>
              <a:rPr lang="en-US" dirty="0"/>
              <a:t>Once complete, download the generated tar file and view on laptop. </a:t>
            </a:r>
          </a:p>
        </p:txBody>
      </p:sp>
      <p:sp>
        <p:nvSpPr>
          <p:cNvPr id="5" name="Slide Number Placeholder 4"/>
          <p:cNvSpPr>
            <a:spLocks noGrp="1"/>
          </p:cNvSpPr>
          <p:nvPr>
            <p:ph type="sldNum" sz="quarter" idx="10"/>
          </p:nvPr>
        </p:nvSpPr>
        <p:spPr/>
        <p:txBody>
          <a:bodyPr/>
          <a:lstStyle/>
          <a:p>
            <a:fld id="{6F2D88F4-1BBD-4436-A230-2453F5FE0D1D}" type="slidenum">
              <a:rPr lang="en-US" smtClean="0"/>
              <a:pPr/>
              <a:t>55</a:t>
            </a:fld>
            <a:endParaRPr lang="en-US" dirty="0"/>
          </a:p>
        </p:txBody>
      </p:sp>
      <p:sp>
        <p:nvSpPr>
          <p:cNvPr id="9" name="Right Arrow 8"/>
          <p:cNvSpPr/>
          <p:nvPr/>
        </p:nvSpPr>
        <p:spPr bwMode="auto">
          <a:xfrm>
            <a:off x="3775295" y="2543572"/>
            <a:ext cx="1321806" cy="45719"/>
          </a:xfrm>
          <a:prstGeom prst="righ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10" name="Right Arrow 9"/>
          <p:cNvSpPr/>
          <p:nvPr/>
        </p:nvSpPr>
        <p:spPr bwMode="auto">
          <a:xfrm>
            <a:off x="3775295" y="2462543"/>
            <a:ext cx="1321806" cy="325924"/>
          </a:xfrm>
          <a:prstGeom prst="righ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11" name="Right Arrow 10"/>
          <p:cNvSpPr/>
          <p:nvPr/>
        </p:nvSpPr>
        <p:spPr bwMode="auto">
          <a:xfrm>
            <a:off x="3983526" y="2480649"/>
            <a:ext cx="1095470" cy="217283"/>
          </a:xfrm>
          <a:prstGeom prst="rightArrow">
            <a:avLst>
              <a:gd name="adj1" fmla="val 41111"/>
              <a:gd name="adj2" fmla="val 50000"/>
            </a:avLst>
          </a:prstGeom>
          <a:solidFill>
            <a:srgbClr val="00B0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1356203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56</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094" y="0"/>
            <a:ext cx="8263811" cy="5143500"/>
          </a:xfrm>
          <a:prstGeom prst="rect">
            <a:avLst/>
          </a:prstGeom>
        </p:spPr>
      </p:pic>
    </p:spTree>
    <p:extLst>
      <p:ext uri="{BB962C8B-B14F-4D97-AF65-F5344CB8AC3E}">
        <p14:creationId xmlns:p14="http://schemas.microsoft.com/office/powerpoint/2010/main" val="32672494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57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562" y="0"/>
            <a:ext cx="8388875" cy="5143500"/>
          </a:xfrm>
          <a:prstGeom prst="rect">
            <a:avLst/>
          </a:prstGeom>
        </p:spPr>
      </p:pic>
    </p:spTree>
    <p:extLst>
      <p:ext uri="{BB962C8B-B14F-4D97-AF65-F5344CB8AC3E}">
        <p14:creationId xmlns:p14="http://schemas.microsoft.com/office/powerpoint/2010/main" val="1128857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58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229" y="0"/>
            <a:ext cx="4779541" cy="5143500"/>
          </a:xfrm>
          <a:prstGeom prst="rect">
            <a:avLst/>
          </a:prstGeom>
        </p:spPr>
      </p:pic>
    </p:spTree>
    <p:extLst>
      <p:ext uri="{BB962C8B-B14F-4D97-AF65-F5344CB8AC3E}">
        <p14:creationId xmlns:p14="http://schemas.microsoft.com/office/powerpoint/2010/main" val="1949535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59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180" y="0"/>
            <a:ext cx="5689640" cy="5143500"/>
          </a:xfrm>
          <a:prstGeom prst="rect">
            <a:avLst/>
          </a:prstGeom>
        </p:spPr>
      </p:pic>
    </p:spTree>
    <p:extLst>
      <p:ext uri="{BB962C8B-B14F-4D97-AF65-F5344CB8AC3E}">
        <p14:creationId xmlns:p14="http://schemas.microsoft.com/office/powerpoint/2010/main" val="3513196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6</a:t>
            </a:fld>
            <a:endParaRPr lang="en-US"/>
          </a:p>
        </p:txBody>
      </p:sp>
      <p:sp>
        <p:nvSpPr>
          <p:cNvPr id="3" name="TextBox 2"/>
          <p:cNvSpPr txBox="1"/>
          <p:nvPr/>
        </p:nvSpPr>
        <p:spPr>
          <a:xfrm>
            <a:off x="154113" y="277403"/>
            <a:ext cx="8044665" cy="4635115"/>
          </a:xfrm>
          <a:prstGeom prst="rect">
            <a:avLst/>
          </a:prstGeom>
          <a:noFill/>
        </p:spPr>
        <p:txBody>
          <a:bodyPr wrap="square" rtlCol="0">
            <a:spAutoFit/>
          </a:bodyPr>
          <a:lstStyle/>
          <a:p>
            <a:r>
              <a:rPr lang="en-US" sz="1400" dirty="0"/>
              <a:t># </a:t>
            </a:r>
            <a:r>
              <a:rPr lang="en-US" sz="1400" dirty="0" err="1"/>
              <a:t>vmstat</a:t>
            </a:r>
            <a:r>
              <a:rPr lang="en-US" sz="1400" dirty="0"/>
              <a:t> 2</a:t>
            </a:r>
          </a:p>
          <a:p>
            <a:endParaRPr lang="en-US" sz="1400" dirty="0"/>
          </a:p>
          <a:p>
            <a:r>
              <a:rPr lang="en-US" sz="1400" dirty="0"/>
              <a:t>System configuration: </a:t>
            </a:r>
            <a:r>
              <a:rPr lang="en-US" sz="1400" dirty="0" err="1"/>
              <a:t>lcpu</a:t>
            </a:r>
            <a:r>
              <a:rPr lang="en-US" sz="1400" dirty="0"/>
              <a:t>=8 mem=4096MB </a:t>
            </a:r>
            <a:r>
              <a:rPr lang="en-US" sz="1400" dirty="0" err="1"/>
              <a:t>ent</a:t>
            </a:r>
            <a:r>
              <a:rPr lang="en-US" sz="1400" dirty="0"/>
              <a:t>=0.50</a:t>
            </a:r>
          </a:p>
          <a:p>
            <a:endParaRPr lang="en-US" sz="1400" dirty="0"/>
          </a:p>
          <a:p>
            <a:r>
              <a:rPr lang="en-US" sz="1400" dirty="0" err="1"/>
              <a:t>kthr</a:t>
            </a:r>
            <a:r>
              <a:rPr lang="en-US" sz="1400" dirty="0"/>
              <a:t>    memory              page              faults              </a:t>
            </a:r>
            <a:r>
              <a:rPr lang="en-US" sz="1400" dirty="0" err="1"/>
              <a:t>cpu</a:t>
            </a:r>
            <a:endParaRPr lang="en-US" sz="1400" dirty="0"/>
          </a:p>
          <a:p>
            <a:r>
              <a:rPr lang="en-US" sz="1400" dirty="0"/>
              <a:t>----- ----------- ------------------------ ------------ -----------------------</a:t>
            </a:r>
          </a:p>
          <a:p>
            <a:r>
              <a:rPr lang="en-US" sz="1400" dirty="0"/>
              <a:t> r  b   </a:t>
            </a:r>
            <a:r>
              <a:rPr lang="en-US" sz="1400" dirty="0" err="1"/>
              <a:t>avm</a:t>
            </a:r>
            <a:r>
              <a:rPr lang="en-US" sz="1400" dirty="0"/>
              <a:t>      </a:t>
            </a:r>
            <a:r>
              <a:rPr lang="en-US" sz="1400" dirty="0" err="1"/>
              <a:t>fre</a:t>
            </a:r>
            <a:r>
              <a:rPr lang="en-US" sz="1400" dirty="0"/>
              <a:t>         re  pi  </a:t>
            </a:r>
            <a:r>
              <a:rPr lang="en-US" sz="1400" dirty="0" err="1"/>
              <a:t>po</a:t>
            </a:r>
            <a:r>
              <a:rPr lang="en-US" sz="1400" dirty="0"/>
              <a:t>  </a:t>
            </a:r>
            <a:r>
              <a:rPr lang="en-US" sz="1400" dirty="0" err="1"/>
              <a:t>fr</a:t>
            </a:r>
            <a:r>
              <a:rPr lang="en-US" sz="1400" dirty="0"/>
              <a:t>   </a:t>
            </a:r>
            <a:r>
              <a:rPr lang="en-US" sz="1400" dirty="0" err="1"/>
              <a:t>sr</a:t>
            </a:r>
            <a:r>
              <a:rPr lang="en-US" sz="1400" dirty="0"/>
              <a:t>  cy  in   </a:t>
            </a:r>
            <a:r>
              <a:rPr lang="en-US" sz="1400" dirty="0" err="1"/>
              <a:t>sy</a:t>
            </a:r>
            <a:r>
              <a:rPr lang="en-US" sz="1400" dirty="0"/>
              <a:t>          </a:t>
            </a:r>
            <a:r>
              <a:rPr lang="en-US" sz="1400" dirty="0" err="1"/>
              <a:t>cs</a:t>
            </a:r>
            <a:r>
              <a:rPr lang="en-US" sz="1400" dirty="0"/>
              <a:t>    us </a:t>
            </a:r>
            <a:r>
              <a:rPr lang="en-US" sz="1400" dirty="0" err="1"/>
              <a:t>sy</a:t>
            </a:r>
            <a:r>
              <a:rPr lang="en-US" sz="1400" dirty="0"/>
              <a:t>  id </a:t>
            </a:r>
            <a:r>
              <a:rPr lang="en-US" sz="1400" dirty="0" err="1"/>
              <a:t>wa</a:t>
            </a:r>
            <a:r>
              <a:rPr lang="en-US" sz="1400" dirty="0"/>
              <a:t>    pc    </a:t>
            </a:r>
            <a:r>
              <a:rPr lang="en-US" sz="1400" dirty="0" err="1"/>
              <a:t>ec</a:t>
            </a:r>
            <a:endParaRPr lang="en-US" sz="1400" dirty="0"/>
          </a:p>
          <a:p>
            <a:r>
              <a:rPr lang="en-US" sz="1400" dirty="0"/>
              <a:t> 7  0 504253 512913   0   0   0   0    0   0 947 150858 8812 35 51 13  0  1.90 380.2</a:t>
            </a:r>
          </a:p>
          <a:p>
            <a:r>
              <a:rPr lang="en-US" sz="1400" dirty="0"/>
              <a:t> 3  0 504140 513022   0   0   0   0    0   0 905 151812 8616 35 51 15  0  1.91 381.6</a:t>
            </a:r>
          </a:p>
          <a:p>
            <a:r>
              <a:rPr lang="en-US" sz="1400" dirty="0"/>
              <a:t> 2  0 504126 513036   0   0   0   0    0   0 896 145561 8479 35 50 15  0  1.88 375.1</a:t>
            </a:r>
          </a:p>
          <a:p>
            <a:r>
              <a:rPr lang="en-US" sz="1400" dirty="0"/>
              <a:t> 2  0 503211 513939   0   0   0   0    0   0 877 141824 8626 35 50 15  0  1.83 366.3</a:t>
            </a:r>
          </a:p>
          <a:p>
            <a:r>
              <a:rPr lang="en-US" sz="1400" dirty="0"/>
              <a:t> 2  0 503088 514058   0   0   0   0    0   0 879 150441 8419 36 52 12  0  1.84 367.8</a:t>
            </a:r>
          </a:p>
          <a:p>
            <a:r>
              <a:rPr lang="en-US" sz="1400" dirty="0"/>
              <a:t> 1  0 504051 513108   0   0   0   0    0   0 890 144569 8616 36 51 13  0  1.82 363.8</a:t>
            </a:r>
          </a:p>
          <a:p>
            <a:r>
              <a:rPr lang="en-US" sz="1400" dirty="0"/>
              <a:t> 1  0 504184 512980   0   0   0   0    0   0 947 157045 9394 36 54 10  0  1.86 371.5</a:t>
            </a:r>
          </a:p>
          <a:p>
            <a:r>
              <a:rPr lang="en-US" sz="1400" dirty="0"/>
              <a:t> 2  0 504212 512951   0   0   0   0    0   0 937 149472 8796 36 52 13  0  1.88 376.6</a:t>
            </a:r>
          </a:p>
          <a:p>
            <a:r>
              <a:rPr lang="en-US" sz="1400" dirty="0"/>
              <a:t> 1  0 504180 512986   0   0   0   0    0   0 930 149719 9256 35 52 13  0  1.89 378.8</a:t>
            </a:r>
          </a:p>
          <a:p>
            <a:r>
              <a:rPr lang="en-US" sz="1400" dirty="0"/>
              <a:t> 9  0 504113 513049   0   0   0   0    0   0 861 147474 8045 35 50 15  0  1.85 370.1</a:t>
            </a:r>
          </a:p>
          <a:p>
            <a:r>
              <a:rPr lang="en-US" sz="1400" dirty="0"/>
              <a:t>19  0 503626 513525   0   0   0   0    0   0 911 147120 8884 36 52 12  0  1.84 367.6</a:t>
            </a:r>
          </a:p>
          <a:p>
            <a:r>
              <a:rPr lang="en-US" sz="1400" dirty="0"/>
              <a:t> 8  0 504549 512603   0   0   0   0    0   0 906 149115 8299 37 53 11  0  1.79 358.9</a:t>
            </a:r>
          </a:p>
          <a:p>
            <a:r>
              <a:rPr lang="en-US" sz="1400" dirty="0"/>
              <a:t>14  0 504072 513086   0   0   0   0    0   0 927 151875 8584 36 52 12  0  1.86 372.1</a:t>
            </a:r>
          </a:p>
          <a:p>
            <a:r>
              <a:rPr lang="en-US" sz="1400" dirty="0"/>
              <a:t>10  0 503037 514107   0   0   0   0    0   0 936 146201 8252 35 51 14  0  1.86 371.8</a:t>
            </a:r>
          </a:p>
          <a:p>
            <a:r>
              <a:rPr lang="en-US" sz="1400" dirty="0"/>
              <a:t>12  0 503444 513703   0   0   0   0    0   0 896 150941 8422 35 51 14  0  1.87 373.2</a:t>
            </a:r>
          </a:p>
          <a:p>
            <a:endParaRPr lang="en-US" dirty="0"/>
          </a:p>
        </p:txBody>
      </p:sp>
      <p:sp>
        <p:nvSpPr>
          <p:cNvPr id="4" name="Rectangle 3"/>
          <p:cNvSpPr/>
          <p:nvPr/>
        </p:nvSpPr>
        <p:spPr bwMode="auto">
          <a:xfrm>
            <a:off x="154113" y="636998"/>
            <a:ext cx="4304871" cy="24658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5" name="Rectangle 4"/>
          <p:cNvSpPr/>
          <p:nvPr/>
        </p:nvSpPr>
        <p:spPr bwMode="auto">
          <a:xfrm>
            <a:off x="154113" y="1457608"/>
            <a:ext cx="271400" cy="3114392"/>
          </a:xfrm>
          <a:prstGeom prst="rect">
            <a:avLst/>
          </a:prstGeom>
          <a:no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35911794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IBM supported product to view all frames attached to an HMC</a:t>
            </a:r>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a:xfrm>
            <a:off x="338328" y="2096691"/>
            <a:ext cx="8558784" cy="664797"/>
          </a:xfrm>
        </p:spPr>
        <p:txBody>
          <a:bodyPr/>
          <a:lstStyle/>
          <a:p>
            <a:r>
              <a:rPr lang="en-US" dirty="0" err="1"/>
              <a:t>HMCScanner</a:t>
            </a:r>
            <a:endParaRPr lang="en-US" dirty="0"/>
          </a:p>
        </p:txBody>
      </p:sp>
    </p:spTree>
    <p:extLst>
      <p:ext uri="{BB962C8B-B14F-4D97-AF65-F5344CB8AC3E}">
        <p14:creationId xmlns:p14="http://schemas.microsoft.com/office/powerpoint/2010/main" val="2935159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343287"/>
            <a:ext cx="3008313" cy="276999"/>
          </a:xfrm>
        </p:spPr>
        <p:txBody>
          <a:bodyPr/>
          <a:lstStyle/>
          <a:p>
            <a:r>
              <a:rPr lang="en-US" dirty="0" err="1"/>
              <a:t>HMCScanner</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3282" y="204788"/>
            <a:ext cx="5075286" cy="4389437"/>
          </a:xfrm>
        </p:spPr>
      </p:pic>
      <p:sp>
        <p:nvSpPr>
          <p:cNvPr id="4" name="Text Placeholder 3"/>
          <p:cNvSpPr>
            <a:spLocks noGrp="1"/>
          </p:cNvSpPr>
          <p:nvPr>
            <p:ph type="body" sz="half" idx="2"/>
          </p:nvPr>
        </p:nvSpPr>
        <p:spPr/>
        <p:txBody>
          <a:bodyPr/>
          <a:lstStyle/>
          <a:p>
            <a:r>
              <a:rPr lang="en-US" dirty="0"/>
              <a:t>Available from IBM developer works</a:t>
            </a:r>
          </a:p>
          <a:p>
            <a:r>
              <a:rPr lang="en-US" dirty="0"/>
              <a:t>Runs on AIX or Windows</a:t>
            </a:r>
          </a:p>
          <a:p>
            <a:r>
              <a:rPr lang="en-US" dirty="0"/>
              <a:t>Requires access to a single HMC</a:t>
            </a:r>
          </a:p>
        </p:txBody>
      </p:sp>
      <p:sp>
        <p:nvSpPr>
          <p:cNvPr id="5" name="Slide Number Placeholder 4"/>
          <p:cNvSpPr>
            <a:spLocks noGrp="1"/>
          </p:cNvSpPr>
          <p:nvPr>
            <p:ph type="sldNum" sz="quarter" idx="10"/>
          </p:nvPr>
        </p:nvSpPr>
        <p:spPr/>
        <p:txBody>
          <a:bodyPr/>
          <a:lstStyle/>
          <a:p>
            <a:fld id="{6F2D88F4-1BBD-4436-A230-2453F5FE0D1D}" type="slidenum">
              <a:rPr lang="en-US" smtClean="0"/>
              <a:pPr/>
              <a:t>61</a:t>
            </a:fld>
            <a:endParaRPr lang="en-US" dirty="0"/>
          </a:p>
        </p:txBody>
      </p:sp>
    </p:spTree>
    <p:extLst>
      <p:ext uri="{BB962C8B-B14F-4D97-AF65-F5344CB8AC3E}">
        <p14:creationId xmlns:p14="http://schemas.microsoft.com/office/powerpoint/2010/main" val="21745181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Creating the </a:t>
            </a:r>
            <a:r>
              <a:rPr lang="en-US" dirty="0" err="1"/>
              <a:t>hmcscanner</a:t>
            </a:r>
            <a:r>
              <a:rPr lang="en-US" dirty="0"/>
              <a:t> report</a:t>
            </a:r>
          </a:p>
        </p:txBody>
      </p:sp>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28615" y="2034433"/>
            <a:ext cx="4151312" cy="151555"/>
          </a:xfrm>
        </p:spPr>
      </p:pic>
      <p:pic>
        <p:nvPicPr>
          <p:cNvPr id="10" name="Content Placeholder 9"/>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28615" y="2185988"/>
            <a:ext cx="4151313" cy="496529"/>
          </a:xfrm>
        </p:spPr>
      </p:pic>
      <p:sp>
        <p:nvSpPr>
          <p:cNvPr id="2" name="Slide Number Placeholder 1"/>
          <p:cNvSpPr>
            <a:spLocks noGrp="1"/>
          </p:cNvSpPr>
          <p:nvPr>
            <p:ph type="sldNum" sz="quarter" idx="10"/>
          </p:nvPr>
        </p:nvSpPr>
        <p:spPr/>
        <p:txBody>
          <a:bodyPr/>
          <a:lstStyle/>
          <a:p>
            <a:fld id="{6826F9A1-9B46-4608-B497-7E101192DDCD}" type="slidenum">
              <a:rPr lang="en-US" smtClean="0"/>
              <a:pPr/>
              <a:t>62</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705422857"/>
              </p:ext>
            </p:extLst>
          </p:nvPr>
        </p:nvGraphicFramePr>
        <p:xfrm>
          <a:off x="6450594" y="2185988"/>
          <a:ext cx="914400" cy="771525"/>
        </p:xfrm>
        <a:graphic>
          <a:graphicData uri="http://schemas.openxmlformats.org/presentationml/2006/ole">
            <mc:AlternateContent xmlns:mc="http://schemas.openxmlformats.org/markup-compatibility/2006">
              <mc:Choice xmlns:v="urn:schemas-microsoft-com:vml" Requires="v">
                <p:oleObj spid="_x0000_s5148" name="Worksheet" showAsIcon="1" r:id="rId5" imgW="914400" imgH="771480" progId="Excel.Sheet.8">
                  <p:embed/>
                </p:oleObj>
              </mc:Choice>
              <mc:Fallback>
                <p:oleObj name="Worksheet" showAsIcon="1" r:id="rId5" imgW="914400" imgH="771480" progId="Excel.Sheet.8">
                  <p:embed/>
                  <p:pic>
                    <p:nvPicPr>
                      <p:cNvPr id="0" name=""/>
                      <p:cNvPicPr/>
                      <p:nvPr/>
                    </p:nvPicPr>
                    <p:blipFill>
                      <a:blip r:embed="rId6"/>
                      <a:stretch>
                        <a:fillRect/>
                      </a:stretch>
                    </p:blipFill>
                    <p:spPr>
                      <a:xfrm>
                        <a:off x="6450594" y="218598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347154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IBM supported product to review </a:t>
            </a:r>
            <a:r>
              <a:rPr lang="en-US" dirty="0" err="1"/>
              <a:t>nmon</a:t>
            </a:r>
            <a:r>
              <a:rPr lang="en-US" dirty="0"/>
              <a:t> recordings</a:t>
            </a:r>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a:xfrm>
            <a:off x="338328" y="2096691"/>
            <a:ext cx="8558784" cy="664797"/>
          </a:xfrm>
        </p:spPr>
        <p:txBody>
          <a:bodyPr/>
          <a:lstStyle/>
          <a:p>
            <a:r>
              <a:rPr lang="en-US" dirty="0" err="1"/>
              <a:t>nmon_analyser</a:t>
            </a:r>
            <a:endParaRPr lang="en-US" dirty="0"/>
          </a:p>
        </p:txBody>
      </p:sp>
    </p:spTree>
    <p:extLst>
      <p:ext uri="{BB962C8B-B14F-4D97-AF65-F5344CB8AC3E}">
        <p14:creationId xmlns:p14="http://schemas.microsoft.com/office/powerpoint/2010/main" val="42816151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64</a:t>
            </a:fld>
            <a:endParaRPr lang="en-US"/>
          </a:p>
        </p:txBody>
      </p:sp>
      <p:sp>
        <p:nvSpPr>
          <p:cNvPr id="3" name="Rectangle 2"/>
          <p:cNvSpPr/>
          <p:nvPr/>
        </p:nvSpPr>
        <p:spPr>
          <a:xfrm>
            <a:off x="328614" y="697391"/>
            <a:ext cx="8552836" cy="2682273"/>
          </a:xfrm>
          <a:prstGeom prst="rect">
            <a:avLst/>
          </a:prstGeom>
        </p:spPr>
        <p:txBody>
          <a:bodyPr wrap="square">
            <a:spAutoFit/>
          </a:bodyPr>
          <a:lstStyle/>
          <a:p>
            <a:r>
              <a:rPr lang="en-US" sz="1100" dirty="0">
                <a:latin typeface="Courier New" panose="02070309020205020404" pitchFamily="49" charset="0"/>
              </a:rPr>
              <a:t># ls -l</a:t>
            </a:r>
          </a:p>
          <a:p>
            <a:endParaRPr lang="en-US" sz="1100" dirty="0">
              <a:latin typeface="Courier New" panose="02070309020205020404" pitchFamily="49" charset="0"/>
            </a:endParaRPr>
          </a:p>
          <a:p>
            <a:r>
              <a:rPr lang="en-US" sz="1100" dirty="0">
                <a:latin typeface="Courier New" panose="02070309020205020404" pitchFamily="49" charset="0"/>
              </a:rPr>
              <a:t>total 51456</a:t>
            </a:r>
          </a:p>
          <a:p>
            <a:endParaRPr lang="en-US" sz="1100" dirty="0">
              <a:latin typeface="Courier New" panose="02070309020205020404" pitchFamily="49" charset="0"/>
            </a:endParaRPr>
          </a:p>
          <a:p>
            <a:r>
              <a:rPr lang="en-US" sz="1100" dirty="0">
                <a:latin typeface="Courier New" panose="02070309020205020404" pitchFamily="49" charset="0"/>
              </a:rPr>
              <a:t>-</a:t>
            </a:r>
            <a:r>
              <a:rPr lang="en-US" sz="1100" dirty="0" err="1">
                <a:latin typeface="Courier New" panose="02070309020205020404" pitchFamily="49" charset="0"/>
              </a:rPr>
              <a:t>rw</a:t>
            </a:r>
            <a:r>
              <a:rPr lang="en-US" sz="1100" dirty="0">
                <a:latin typeface="Courier New" panose="02070309020205020404" pitchFamily="49" charset="0"/>
              </a:rPr>
              <a:t>-r--r--    1 </a:t>
            </a:r>
            <a:r>
              <a:rPr lang="en-US" sz="1100" dirty="0" err="1">
                <a:latin typeface="Courier New" panose="02070309020205020404" pitchFamily="49" charset="0"/>
              </a:rPr>
              <a:t>promon</a:t>
            </a:r>
            <a:r>
              <a:rPr lang="en-US" sz="1100" dirty="0">
                <a:latin typeface="Courier New" panose="02070309020205020404" pitchFamily="49" charset="0"/>
              </a:rPr>
              <a:t>   staff       4569283 Jul 21 01:12 dc1profs03p_170720_0001.nmon</a:t>
            </a:r>
          </a:p>
          <a:p>
            <a:endParaRPr lang="en-US" sz="1100" dirty="0">
              <a:latin typeface="Courier New" panose="02070309020205020404" pitchFamily="49" charset="0"/>
            </a:endParaRPr>
          </a:p>
          <a:p>
            <a:r>
              <a:rPr lang="en-US" sz="1100" dirty="0">
                <a:latin typeface="Courier New" panose="02070309020205020404" pitchFamily="49" charset="0"/>
              </a:rPr>
              <a:t>-</a:t>
            </a:r>
            <a:r>
              <a:rPr lang="en-US" sz="1100" dirty="0" err="1">
                <a:latin typeface="Courier New" panose="02070309020205020404" pitchFamily="49" charset="0"/>
              </a:rPr>
              <a:t>rw</a:t>
            </a:r>
            <a:r>
              <a:rPr lang="en-US" sz="1100" dirty="0">
                <a:latin typeface="Courier New" panose="02070309020205020404" pitchFamily="49" charset="0"/>
              </a:rPr>
              <a:t>-r--r--    1 </a:t>
            </a:r>
            <a:r>
              <a:rPr lang="en-US" sz="1100" dirty="0" err="1">
                <a:latin typeface="Courier New" panose="02070309020205020404" pitchFamily="49" charset="0"/>
              </a:rPr>
              <a:t>promon</a:t>
            </a:r>
            <a:r>
              <a:rPr lang="en-US" sz="1100" dirty="0">
                <a:latin typeface="Courier New" panose="02070309020205020404" pitchFamily="49" charset="0"/>
              </a:rPr>
              <a:t>   staff       4007125 Jul 22 00:17 dc1profs03p_170721_0001.nmon</a:t>
            </a:r>
          </a:p>
          <a:p>
            <a:endParaRPr lang="en-US" sz="1100" dirty="0">
              <a:latin typeface="Courier New" panose="02070309020205020404" pitchFamily="49" charset="0"/>
            </a:endParaRPr>
          </a:p>
          <a:p>
            <a:r>
              <a:rPr lang="en-US" sz="1100" dirty="0">
                <a:latin typeface="Courier New" panose="02070309020205020404" pitchFamily="49" charset="0"/>
              </a:rPr>
              <a:t>-</a:t>
            </a:r>
            <a:r>
              <a:rPr lang="en-US" sz="1100" dirty="0" err="1">
                <a:latin typeface="Courier New" panose="02070309020205020404" pitchFamily="49" charset="0"/>
              </a:rPr>
              <a:t>rw</a:t>
            </a:r>
            <a:r>
              <a:rPr lang="en-US" sz="1100" dirty="0">
                <a:latin typeface="Courier New" panose="02070309020205020404" pitchFamily="49" charset="0"/>
              </a:rPr>
              <a:t>-r--r--    1 </a:t>
            </a:r>
            <a:r>
              <a:rPr lang="en-US" sz="1100" dirty="0" err="1">
                <a:latin typeface="Courier New" panose="02070309020205020404" pitchFamily="49" charset="0"/>
              </a:rPr>
              <a:t>promon</a:t>
            </a:r>
            <a:r>
              <a:rPr lang="en-US" sz="1100" dirty="0">
                <a:latin typeface="Courier New" panose="02070309020205020404" pitchFamily="49" charset="0"/>
              </a:rPr>
              <a:t>   staff       2934433 Jul 23 00:20 dc1profs03p_170722_0001.nmon</a:t>
            </a:r>
          </a:p>
          <a:p>
            <a:endParaRPr lang="en-US" sz="1100" dirty="0">
              <a:latin typeface="Courier New" panose="02070309020205020404" pitchFamily="49" charset="0"/>
            </a:endParaRPr>
          </a:p>
          <a:p>
            <a:r>
              <a:rPr lang="en-US" sz="1100" dirty="0">
                <a:latin typeface="Courier New" panose="02070309020205020404" pitchFamily="49" charset="0"/>
              </a:rPr>
              <a:t>-</a:t>
            </a:r>
            <a:r>
              <a:rPr lang="en-US" sz="1100" dirty="0" err="1">
                <a:latin typeface="Courier New" panose="02070309020205020404" pitchFamily="49" charset="0"/>
              </a:rPr>
              <a:t>rw</a:t>
            </a:r>
            <a:r>
              <a:rPr lang="en-US" sz="1100" dirty="0">
                <a:latin typeface="Courier New" panose="02070309020205020404" pitchFamily="49" charset="0"/>
              </a:rPr>
              <a:t>-r--r--    1 </a:t>
            </a:r>
            <a:r>
              <a:rPr lang="en-US" sz="1100" dirty="0" err="1">
                <a:latin typeface="Courier New" panose="02070309020205020404" pitchFamily="49" charset="0"/>
              </a:rPr>
              <a:t>promon</a:t>
            </a:r>
            <a:r>
              <a:rPr lang="en-US" sz="1100" dirty="0">
                <a:latin typeface="Courier New" panose="02070309020205020404" pitchFamily="49" charset="0"/>
              </a:rPr>
              <a:t>   staff       3161855 Jul 24 00:18 dc1profs03p_170723_0001.nmon</a:t>
            </a:r>
          </a:p>
          <a:p>
            <a:endParaRPr lang="en-US" sz="1100" dirty="0">
              <a:latin typeface="Courier New" panose="02070309020205020404" pitchFamily="49" charset="0"/>
            </a:endParaRPr>
          </a:p>
          <a:p>
            <a:r>
              <a:rPr lang="en-US" sz="1100" dirty="0">
                <a:latin typeface="Courier New" panose="02070309020205020404" pitchFamily="49" charset="0"/>
              </a:rPr>
              <a:t>-</a:t>
            </a:r>
            <a:r>
              <a:rPr lang="en-US" sz="1100" dirty="0" err="1">
                <a:latin typeface="Courier New" panose="02070309020205020404" pitchFamily="49" charset="0"/>
              </a:rPr>
              <a:t>rw</a:t>
            </a:r>
            <a:r>
              <a:rPr lang="en-US" sz="1100" dirty="0">
                <a:latin typeface="Courier New" panose="02070309020205020404" pitchFamily="49" charset="0"/>
              </a:rPr>
              <a:t>-r--r--    1 </a:t>
            </a:r>
            <a:r>
              <a:rPr lang="en-US" sz="1100" dirty="0" err="1">
                <a:latin typeface="Courier New" panose="02070309020205020404" pitchFamily="49" charset="0"/>
              </a:rPr>
              <a:t>promon</a:t>
            </a:r>
            <a:r>
              <a:rPr lang="en-US" sz="1100" dirty="0">
                <a:latin typeface="Courier New" panose="02070309020205020404" pitchFamily="49" charset="0"/>
              </a:rPr>
              <a:t>   staff       4115286 Jul 25 00:17 dc1profs03p_170724_0001.nmon</a:t>
            </a:r>
          </a:p>
          <a:p>
            <a:endParaRPr lang="en-US" sz="1100" dirty="0">
              <a:latin typeface="Courier New" panose="02070309020205020404" pitchFamily="49" charset="0"/>
            </a:endParaRPr>
          </a:p>
          <a:p>
            <a:r>
              <a:rPr lang="en-US" sz="1100" dirty="0">
                <a:latin typeface="Courier New" panose="02070309020205020404" pitchFamily="49" charset="0"/>
              </a:rPr>
              <a:t>-</a:t>
            </a:r>
            <a:r>
              <a:rPr lang="en-US" sz="1100" dirty="0" err="1">
                <a:latin typeface="Courier New" panose="02070309020205020404" pitchFamily="49" charset="0"/>
              </a:rPr>
              <a:t>rw</a:t>
            </a:r>
            <a:r>
              <a:rPr lang="en-US" sz="1100" dirty="0">
                <a:latin typeface="Courier New" panose="02070309020205020404" pitchFamily="49" charset="0"/>
              </a:rPr>
              <a:t>-r--r--    1 </a:t>
            </a:r>
            <a:r>
              <a:rPr lang="en-US" sz="1100" dirty="0" err="1">
                <a:latin typeface="Courier New" panose="02070309020205020404" pitchFamily="49" charset="0"/>
              </a:rPr>
              <a:t>promon</a:t>
            </a:r>
            <a:r>
              <a:rPr lang="en-US" sz="1100" dirty="0">
                <a:latin typeface="Courier New" panose="02070309020205020404" pitchFamily="49" charset="0"/>
              </a:rPr>
              <a:t>   staff       4035540 Jul 26 00:17 dc1profs03p_170725_0001.nmon</a:t>
            </a:r>
          </a:p>
          <a:p>
            <a:endParaRPr lang="en-US" sz="1100" dirty="0">
              <a:latin typeface="Courier New" panose="02070309020205020404" pitchFamily="49" charset="0"/>
            </a:endParaRPr>
          </a:p>
          <a:p>
            <a:r>
              <a:rPr lang="en-US" sz="1100" dirty="0">
                <a:latin typeface="Courier New" panose="02070309020205020404" pitchFamily="49" charset="0"/>
              </a:rPr>
              <a:t>-</a:t>
            </a:r>
            <a:r>
              <a:rPr lang="en-US" sz="1100" dirty="0" err="1">
                <a:latin typeface="Courier New" panose="02070309020205020404" pitchFamily="49" charset="0"/>
              </a:rPr>
              <a:t>rw</a:t>
            </a:r>
            <a:r>
              <a:rPr lang="en-US" sz="1100" dirty="0">
                <a:latin typeface="Courier New" panose="02070309020205020404" pitchFamily="49" charset="0"/>
              </a:rPr>
              <a:t>-r--r--    1 </a:t>
            </a:r>
            <a:r>
              <a:rPr lang="en-US" sz="1100" dirty="0" err="1">
                <a:latin typeface="Courier New" panose="02070309020205020404" pitchFamily="49" charset="0"/>
              </a:rPr>
              <a:t>promon</a:t>
            </a:r>
            <a:r>
              <a:rPr lang="en-US" sz="1100" dirty="0">
                <a:latin typeface="Courier New" panose="02070309020205020404" pitchFamily="49" charset="0"/>
              </a:rPr>
              <a:t>   staff       3490763 Jul 26 20:18 dc1profs03p_170726_0001.nmon</a:t>
            </a:r>
          </a:p>
        </p:txBody>
      </p:sp>
    </p:spTree>
    <p:extLst>
      <p:ext uri="{BB962C8B-B14F-4D97-AF65-F5344CB8AC3E}">
        <p14:creationId xmlns:p14="http://schemas.microsoft.com/office/powerpoint/2010/main" val="12662505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65</a:t>
            </a:fld>
            <a:endParaRPr lang="en-US"/>
          </a:p>
        </p:txBody>
      </p:sp>
      <p:sp>
        <p:nvSpPr>
          <p:cNvPr id="4" name="Rectangle 3"/>
          <p:cNvSpPr/>
          <p:nvPr/>
        </p:nvSpPr>
        <p:spPr>
          <a:xfrm>
            <a:off x="1433689" y="2068536"/>
            <a:ext cx="7010399" cy="854080"/>
          </a:xfrm>
          <a:prstGeom prst="rect">
            <a:avLst/>
          </a:prstGeom>
        </p:spPr>
        <p:txBody>
          <a:bodyPr wrap="square">
            <a:spAutoFit/>
          </a:bodyPr>
          <a:lstStyle/>
          <a:p>
            <a:r>
              <a:rPr lang="en-US" sz="1100" dirty="0" err="1">
                <a:latin typeface="Courier New" panose="02070309020205020404" pitchFamily="49" charset="0"/>
              </a:rPr>
              <a:t>crontab</a:t>
            </a:r>
            <a:r>
              <a:rPr lang="en-US" sz="1100" dirty="0">
                <a:latin typeface="Courier New" panose="02070309020205020404" pitchFamily="49" charset="0"/>
              </a:rPr>
              <a:t> -l</a:t>
            </a:r>
          </a:p>
          <a:p>
            <a:endParaRPr lang="en-US" sz="1100" dirty="0">
              <a:latin typeface="Courier New" panose="02070309020205020404" pitchFamily="49" charset="0"/>
            </a:endParaRPr>
          </a:p>
          <a:p>
            <a:r>
              <a:rPr lang="en-US" sz="1100" dirty="0">
                <a:latin typeface="Courier New" panose="02070309020205020404" pitchFamily="49" charset="0"/>
              </a:rPr>
              <a:t>01 0 * * * /</a:t>
            </a:r>
            <a:r>
              <a:rPr lang="en-US" sz="1100" dirty="0" err="1">
                <a:latin typeface="Courier New" panose="02070309020205020404" pitchFamily="49" charset="0"/>
              </a:rPr>
              <a:t>usr</a:t>
            </a:r>
            <a:r>
              <a:rPr lang="en-US" sz="1100" dirty="0">
                <a:latin typeface="Courier New" panose="02070309020205020404" pitchFamily="49" charset="0"/>
              </a:rPr>
              <a:t>/bin/</a:t>
            </a:r>
            <a:r>
              <a:rPr lang="en-US" sz="1100" dirty="0" err="1">
                <a:latin typeface="Courier New" panose="02070309020205020404" pitchFamily="49" charset="0"/>
              </a:rPr>
              <a:t>topas_nmon</a:t>
            </a:r>
            <a:r>
              <a:rPr lang="en-US" sz="1100" dirty="0">
                <a:latin typeface="Courier New" panose="02070309020205020404" pitchFamily="49" charset="0"/>
              </a:rPr>
              <a:t> -</a:t>
            </a:r>
            <a:r>
              <a:rPr lang="en-US" sz="1100" dirty="0" err="1">
                <a:latin typeface="Courier New" panose="02070309020205020404" pitchFamily="49" charset="0"/>
              </a:rPr>
              <a:t>xdMALV</a:t>
            </a:r>
            <a:r>
              <a:rPr lang="en-US" sz="1100" dirty="0">
                <a:latin typeface="Courier New" panose="02070309020205020404" pitchFamily="49" charset="0"/>
              </a:rPr>
              <a:t>^ -f</a:t>
            </a:r>
          </a:p>
          <a:p>
            <a:endParaRPr lang="en-US" sz="1100" dirty="0">
              <a:latin typeface="Courier New" panose="02070309020205020404" pitchFamily="49" charset="0"/>
            </a:endParaRPr>
          </a:p>
          <a:p>
            <a:r>
              <a:rPr lang="en-US" sz="1100" dirty="0">
                <a:latin typeface="Courier New" panose="02070309020205020404" pitchFamily="49" charset="0"/>
              </a:rPr>
              <a:t>15 0 * * * find $HOME -name "*</a:t>
            </a:r>
            <a:r>
              <a:rPr lang="en-US" sz="1100" dirty="0" err="1">
                <a:latin typeface="Courier New" panose="02070309020205020404" pitchFamily="49" charset="0"/>
              </a:rPr>
              <a:t>nmon</a:t>
            </a:r>
            <a:r>
              <a:rPr lang="en-US" sz="1100" dirty="0">
                <a:latin typeface="Courier New" panose="02070309020205020404" pitchFamily="49" charset="0"/>
              </a:rPr>
              <a:t>" -</a:t>
            </a:r>
            <a:r>
              <a:rPr lang="en-US" sz="1100" dirty="0" err="1">
                <a:latin typeface="Courier New" panose="02070309020205020404" pitchFamily="49" charset="0"/>
              </a:rPr>
              <a:t>mtime</a:t>
            </a:r>
            <a:r>
              <a:rPr lang="en-US" sz="1100" dirty="0">
                <a:latin typeface="Courier New" panose="02070309020205020404" pitchFamily="49" charset="0"/>
              </a:rPr>
              <a:t> +30 |</a:t>
            </a:r>
            <a:r>
              <a:rPr lang="en-US" sz="1100" dirty="0" err="1">
                <a:latin typeface="Courier New" panose="02070309020205020404" pitchFamily="49" charset="0"/>
              </a:rPr>
              <a:t>xargs</a:t>
            </a:r>
            <a:r>
              <a:rPr lang="en-US" sz="1100" dirty="0">
                <a:latin typeface="Courier New" panose="02070309020205020404" pitchFamily="49" charset="0"/>
              </a:rPr>
              <a:t> -I {} </a:t>
            </a:r>
            <a:r>
              <a:rPr lang="en-US" sz="1100" dirty="0" err="1">
                <a:latin typeface="Courier New" panose="02070309020205020404" pitchFamily="49" charset="0"/>
              </a:rPr>
              <a:t>rm</a:t>
            </a:r>
            <a:r>
              <a:rPr lang="en-US" sz="1100" dirty="0">
                <a:latin typeface="Courier New" panose="02070309020205020404" pitchFamily="49" charset="0"/>
              </a:rPr>
              <a:t> {}</a:t>
            </a:r>
            <a:endParaRPr lang="en-US" dirty="0"/>
          </a:p>
        </p:txBody>
      </p:sp>
    </p:spTree>
    <p:extLst>
      <p:ext uri="{BB962C8B-B14F-4D97-AF65-F5344CB8AC3E}">
        <p14:creationId xmlns:p14="http://schemas.microsoft.com/office/powerpoint/2010/main" val="1721532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66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71"/>
            <a:ext cx="9144000" cy="5118558"/>
          </a:xfrm>
          <a:prstGeom prst="rect">
            <a:avLst/>
          </a:prstGeom>
        </p:spPr>
      </p:pic>
      <p:sp>
        <p:nvSpPr>
          <p:cNvPr id="4" name="Right Arrow 3"/>
          <p:cNvSpPr/>
          <p:nvPr/>
        </p:nvSpPr>
        <p:spPr bwMode="auto">
          <a:xfrm rot="10800000">
            <a:off x="5655733" y="2630313"/>
            <a:ext cx="1941689" cy="180622"/>
          </a:xfrm>
          <a:prstGeom prst="rightArrow">
            <a:avLst/>
          </a:prstGeom>
          <a:solidFill>
            <a:srgbClr val="92D0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5" name="Right Arrow 4"/>
          <p:cNvSpPr/>
          <p:nvPr/>
        </p:nvSpPr>
        <p:spPr bwMode="auto">
          <a:xfrm rot="10800000">
            <a:off x="2223910" y="1823157"/>
            <a:ext cx="5604933" cy="276575"/>
          </a:xfrm>
          <a:prstGeom prst="rightArrow">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32421408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67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151" y="0"/>
            <a:ext cx="8319697" cy="5143500"/>
          </a:xfrm>
          <a:prstGeom prst="rect">
            <a:avLst/>
          </a:prstGeom>
        </p:spPr>
      </p:pic>
    </p:spTree>
    <p:extLst>
      <p:ext uri="{BB962C8B-B14F-4D97-AF65-F5344CB8AC3E}">
        <p14:creationId xmlns:p14="http://schemas.microsoft.com/office/powerpoint/2010/main" val="16571722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68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0643"/>
            <a:ext cx="9144000" cy="3542214"/>
          </a:xfrm>
          <a:prstGeom prst="rect">
            <a:avLst/>
          </a:prstGeom>
        </p:spPr>
      </p:pic>
    </p:spTree>
    <p:extLst>
      <p:ext uri="{BB962C8B-B14F-4D97-AF65-F5344CB8AC3E}">
        <p14:creationId xmlns:p14="http://schemas.microsoft.com/office/powerpoint/2010/main" val="27772783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69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128"/>
            <a:ext cx="9144000" cy="4853243"/>
          </a:xfrm>
          <a:prstGeom prst="rect">
            <a:avLst/>
          </a:prstGeom>
        </p:spPr>
      </p:pic>
    </p:spTree>
    <p:extLst>
      <p:ext uri="{BB962C8B-B14F-4D97-AF65-F5344CB8AC3E}">
        <p14:creationId xmlns:p14="http://schemas.microsoft.com/office/powerpoint/2010/main" val="4021157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7</a:t>
            </a:fld>
            <a:endParaRPr lang="en-US"/>
          </a:p>
        </p:txBody>
      </p:sp>
      <p:sp>
        <p:nvSpPr>
          <p:cNvPr id="3" name="TextBox 2"/>
          <p:cNvSpPr txBox="1"/>
          <p:nvPr/>
        </p:nvSpPr>
        <p:spPr>
          <a:xfrm>
            <a:off x="154113" y="277403"/>
            <a:ext cx="8044665" cy="4635115"/>
          </a:xfrm>
          <a:prstGeom prst="rect">
            <a:avLst/>
          </a:prstGeom>
          <a:noFill/>
        </p:spPr>
        <p:txBody>
          <a:bodyPr wrap="square" rtlCol="0">
            <a:spAutoFit/>
          </a:bodyPr>
          <a:lstStyle/>
          <a:p>
            <a:r>
              <a:rPr lang="en-US" sz="1400" dirty="0"/>
              <a:t># </a:t>
            </a:r>
            <a:r>
              <a:rPr lang="en-US" sz="1400" dirty="0" err="1"/>
              <a:t>vmstat</a:t>
            </a:r>
            <a:r>
              <a:rPr lang="en-US" sz="1400" dirty="0"/>
              <a:t> 2</a:t>
            </a:r>
          </a:p>
          <a:p>
            <a:endParaRPr lang="en-US" sz="1400" dirty="0"/>
          </a:p>
          <a:p>
            <a:r>
              <a:rPr lang="en-US" sz="1400" dirty="0"/>
              <a:t>System configuration: </a:t>
            </a:r>
            <a:r>
              <a:rPr lang="en-US" sz="1400" dirty="0" err="1"/>
              <a:t>lcpu</a:t>
            </a:r>
            <a:r>
              <a:rPr lang="en-US" sz="1400" dirty="0"/>
              <a:t>=8 mem=4096MB </a:t>
            </a:r>
            <a:r>
              <a:rPr lang="en-US" sz="1400" dirty="0" err="1"/>
              <a:t>ent</a:t>
            </a:r>
            <a:r>
              <a:rPr lang="en-US" sz="1400" dirty="0"/>
              <a:t>=0.50</a:t>
            </a:r>
          </a:p>
          <a:p>
            <a:endParaRPr lang="en-US" sz="1400" dirty="0"/>
          </a:p>
          <a:p>
            <a:r>
              <a:rPr lang="en-US" sz="1400" dirty="0" err="1"/>
              <a:t>kthr</a:t>
            </a:r>
            <a:r>
              <a:rPr lang="en-US" sz="1400" dirty="0"/>
              <a:t>    memory              page              faults              </a:t>
            </a:r>
            <a:r>
              <a:rPr lang="en-US" sz="1400" dirty="0" err="1"/>
              <a:t>cpu</a:t>
            </a:r>
            <a:endParaRPr lang="en-US" sz="1400" dirty="0"/>
          </a:p>
          <a:p>
            <a:r>
              <a:rPr lang="en-US" sz="1400" dirty="0"/>
              <a:t>----- ----------- ------------------------ ------------ -----------------------</a:t>
            </a:r>
          </a:p>
          <a:p>
            <a:r>
              <a:rPr lang="en-US" sz="1400" dirty="0"/>
              <a:t> r  b   </a:t>
            </a:r>
            <a:r>
              <a:rPr lang="en-US" sz="1400" dirty="0" err="1"/>
              <a:t>avm</a:t>
            </a:r>
            <a:r>
              <a:rPr lang="en-US" sz="1400" dirty="0"/>
              <a:t>      </a:t>
            </a:r>
            <a:r>
              <a:rPr lang="en-US" sz="1400" dirty="0" err="1"/>
              <a:t>fre</a:t>
            </a:r>
            <a:r>
              <a:rPr lang="en-US" sz="1400" dirty="0"/>
              <a:t>         re  pi  </a:t>
            </a:r>
            <a:r>
              <a:rPr lang="en-US" sz="1400" dirty="0" err="1"/>
              <a:t>po</a:t>
            </a:r>
            <a:r>
              <a:rPr lang="en-US" sz="1400" dirty="0"/>
              <a:t>  </a:t>
            </a:r>
            <a:r>
              <a:rPr lang="en-US" sz="1400" dirty="0" err="1"/>
              <a:t>fr</a:t>
            </a:r>
            <a:r>
              <a:rPr lang="en-US" sz="1400" dirty="0"/>
              <a:t>   </a:t>
            </a:r>
            <a:r>
              <a:rPr lang="en-US" sz="1400" dirty="0" err="1"/>
              <a:t>sr</a:t>
            </a:r>
            <a:r>
              <a:rPr lang="en-US" sz="1400" dirty="0"/>
              <a:t>  cy  in   </a:t>
            </a:r>
            <a:r>
              <a:rPr lang="en-US" sz="1400" dirty="0" err="1"/>
              <a:t>sy</a:t>
            </a:r>
            <a:r>
              <a:rPr lang="en-US" sz="1400" dirty="0"/>
              <a:t>          </a:t>
            </a:r>
            <a:r>
              <a:rPr lang="en-US" sz="1400" dirty="0" err="1"/>
              <a:t>cs</a:t>
            </a:r>
            <a:r>
              <a:rPr lang="en-US" sz="1400" dirty="0"/>
              <a:t>    us </a:t>
            </a:r>
            <a:r>
              <a:rPr lang="en-US" sz="1400" dirty="0" err="1"/>
              <a:t>sy</a:t>
            </a:r>
            <a:r>
              <a:rPr lang="en-US" sz="1400" dirty="0"/>
              <a:t>  id </a:t>
            </a:r>
            <a:r>
              <a:rPr lang="en-US" sz="1400" dirty="0" err="1"/>
              <a:t>wa</a:t>
            </a:r>
            <a:r>
              <a:rPr lang="en-US" sz="1400" dirty="0"/>
              <a:t>    pc    </a:t>
            </a:r>
            <a:r>
              <a:rPr lang="en-US" sz="1400" dirty="0" err="1"/>
              <a:t>ec</a:t>
            </a:r>
            <a:endParaRPr lang="en-US" sz="1400" dirty="0"/>
          </a:p>
          <a:p>
            <a:r>
              <a:rPr lang="en-US" sz="1400" dirty="0"/>
              <a:t> 7  0 504253 512913   0   0   0   0    0   0 947 150858 8812 35 51 13  0  1.90 380.2</a:t>
            </a:r>
          </a:p>
          <a:p>
            <a:r>
              <a:rPr lang="en-US" sz="1400" dirty="0"/>
              <a:t> 3  0 504140 513022   0   0   0   0    0   0 905 151812 8616 35 51 15  0  1.91 381.6</a:t>
            </a:r>
          </a:p>
          <a:p>
            <a:r>
              <a:rPr lang="en-US" sz="1400" dirty="0"/>
              <a:t> 2  0 504126 513036   0   0   0   0    0   0 896 145561 8479 35 50 15  0  1.88 375.1</a:t>
            </a:r>
          </a:p>
          <a:p>
            <a:r>
              <a:rPr lang="en-US" sz="1400" dirty="0"/>
              <a:t> 2  0 503211 513939   0   0   0   0    0   0 877 141824 8626 35 50 15  0  1.83 366.3</a:t>
            </a:r>
          </a:p>
          <a:p>
            <a:r>
              <a:rPr lang="en-US" sz="1400" dirty="0"/>
              <a:t> 2  0 503088 514058   0   0   0   0    0   0 879 150441 8419 36 52 12  0  1.84 367.8</a:t>
            </a:r>
          </a:p>
          <a:p>
            <a:r>
              <a:rPr lang="en-US" sz="1400" dirty="0"/>
              <a:t> 1  0 504051 513108   0   0   0   0    0   0 890 144569 8616 36 51 13  0  1.82 363.8</a:t>
            </a:r>
          </a:p>
          <a:p>
            <a:r>
              <a:rPr lang="en-US" sz="1400" dirty="0"/>
              <a:t> 1  0 504184 512980   0   0   0   0    0   0 947 157045 9394 36 54 10  0  1.86 371.5</a:t>
            </a:r>
          </a:p>
          <a:p>
            <a:r>
              <a:rPr lang="en-US" sz="1400" dirty="0"/>
              <a:t> 2  0 504212 512951   0   0   0   0    0   0 937 149472 8796 36 52 13  0  1.88 376.6</a:t>
            </a:r>
          </a:p>
          <a:p>
            <a:r>
              <a:rPr lang="en-US" sz="1400" dirty="0"/>
              <a:t> 1  0 504180 512986   0   0   0   0    0   0 930 149719 9256 35 52 13  0  1.89 378.8</a:t>
            </a:r>
          </a:p>
          <a:p>
            <a:r>
              <a:rPr lang="en-US" sz="1400" dirty="0"/>
              <a:t> 9  0 504113 513049   0   0   0   0    0   0 861 147474 8045 35 50 15  0  1.85 370.1</a:t>
            </a:r>
          </a:p>
          <a:p>
            <a:r>
              <a:rPr lang="en-US" sz="1400" dirty="0"/>
              <a:t>19  0 503626 513525   0   0   0   0    0   0 911 147120 8884 36 52 12  0  1.84 367.6</a:t>
            </a:r>
          </a:p>
          <a:p>
            <a:r>
              <a:rPr lang="en-US" sz="1400" dirty="0"/>
              <a:t> 8  0 504549 512603   0   0   0   0    0   0 906 149115 8299 37 53 11  0  1.79 358.9</a:t>
            </a:r>
          </a:p>
          <a:p>
            <a:r>
              <a:rPr lang="en-US" sz="1400" dirty="0"/>
              <a:t>14  0 504072 513086   0   0   0   0    0   0 927 151875 8584 36 52 12  0  1.86 372.1</a:t>
            </a:r>
          </a:p>
          <a:p>
            <a:r>
              <a:rPr lang="en-US" sz="1400" dirty="0"/>
              <a:t>10  0 503037 514107   0   0   0   0    0   0 936 146201 8252 35 51 14  0  1.86 371.8</a:t>
            </a:r>
          </a:p>
          <a:p>
            <a:r>
              <a:rPr lang="en-US" sz="1400" dirty="0"/>
              <a:t>12  0 503444 513703   0   0   0   0    0   0 896 150941 8422 35 51 14  0  1.87 373.2</a:t>
            </a:r>
          </a:p>
          <a:p>
            <a:endParaRPr lang="en-US" dirty="0"/>
          </a:p>
        </p:txBody>
      </p:sp>
      <p:sp>
        <p:nvSpPr>
          <p:cNvPr id="4" name="Rectangle 3"/>
          <p:cNvSpPr/>
          <p:nvPr/>
        </p:nvSpPr>
        <p:spPr bwMode="auto">
          <a:xfrm>
            <a:off x="154113" y="636998"/>
            <a:ext cx="4304871" cy="24658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5" name="Rectangle 4"/>
          <p:cNvSpPr/>
          <p:nvPr/>
        </p:nvSpPr>
        <p:spPr bwMode="auto">
          <a:xfrm>
            <a:off x="443620" y="1457608"/>
            <a:ext cx="226336" cy="3123445"/>
          </a:xfrm>
          <a:prstGeom prst="rect">
            <a:avLst/>
          </a:prstGeom>
          <a:no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25413839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70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4110"/>
            <a:ext cx="9144000" cy="3835280"/>
          </a:xfrm>
          <a:prstGeom prst="rect">
            <a:avLst/>
          </a:prstGeom>
        </p:spPr>
      </p:pic>
    </p:spTree>
    <p:extLst>
      <p:ext uri="{BB962C8B-B14F-4D97-AF65-F5344CB8AC3E}">
        <p14:creationId xmlns:p14="http://schemas.microsoft.com/office/powerpoint/2010/main" val="7820964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IBM supported product to collect and view SAN information</a:t>
            </a:r>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a:xfrm>
            <a:off x="338328" y="2096691"/>
            <a:ext cx="8558784" cy="664797"/>
          </a:xfrm>
        </p:spPr>
        <p:txBody>
          <a:bodyPr/>
          <a:lstStyle/>
          <a:p>
            <a:r>
              <a:rPr lang="en-US" dirty="0" err="1"/>
              <a:t>devscan</a:t>
            </a:r>
            <a:endParaRPr lang="en-US" dirty="0"/>
          </a:p>
        </p:txBody>
      </p:sp>
    </p:spTree>
    <p:extLst>
      <p:ext uri="{BB962C8B-B14F-4D97-AF65-F5344CB8AC3E}">
        <p14:creationId xmlns:p14="http://schemas.microsoft.com/office/powerpoint/2010/main" val="18232108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343287"/>
            <a:ext cx="3008313" cy="276999"/>
          </a:xfrm>
        </p:spPr>
        <p:txBody>
          <a:bodyPr/>
          <a:lstStyle/>
          <a:p>
            <a:r>
              <a:rPr lang="en-US" dirty="0" err="1"/>
              <a:t>devscan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1154272"/>
            <a:ext cx="5111750" cy="2490468"/>
          </a:xfrm>
        </p:spPr>
      </p:pic>
      <p:sp>
        <p:nvSpPr>
          <p:cNvPr id="4" name="Text Placeholder 3"/>
          <p:cNvSpPr>
            <a:spLocks noGrp="1"/>
          </p:cNvSpPr>
          <p:nvPr>
            <p:ph type="body" sz="half" idx="2"/>
          </p:nvPr>
        </p:nvSpPr>
        <p:spPr/>
        <p:txBody>
          <a:bodyPr/>
          <a:lstStyle/>
          <a:p>
            <a:r>
              <a:rPr lang="en-US" dirty="0"/>
              <a:t>Command from IBM Support Center</a:t>
            </a:r>
          </a:p>
          <a:p>
            <a:r>
              <a:rPr lang="en-US" dirty="0"/>
              <a:t>Runs from LPAR or from VIOS</a:t>
            </a:r>
          </a:p>
          <a:p>
            <a:r>
              <a:rPr lang="en-US" dirty="0"/>
              <a:t>Collects and displays information about connection to storage</a:t>
            </a:r>
          </a:p>
          <a:p>
            <a:r>
              <a:rPr lang="en-US" dirty="0"/>
              <a:t>Runs as root and generates a text file output</a:t>
            </a:r>
          </a:p>
        </p:txBody>
      </p:sp>
      <p:sp>
        <p:nvSpPr>
          <p:cNvPr id="5" name="Slide Number Placeholder 4"/>
          <p:cNvSpPr>
            <a:spLocks noGrp="1"/>
          </p:cNvSpPr>
          <p:nvPr>
            <p:ph type="sldNum" sz="quarter" idx="10"/>
          </p:nvPr>
        </p:nvSpPr>
        <p:spPr/>
        <p:txBody>
          <a:bodyPr/>
          <a:lstStyle/>
          <a:p>
            <a:fld id="{6F2D88F4-1BBD-4436-A230-2453F5FE0D1D}" type="slidenum">
              <a:rPr lang="en-US" smtClean="0"/>
              <a:pPr/>
              <a:t>72</a:t>
            </a:fld>
            <a:endParaRPr lang="en-US" dirty="0"/>
          </a:p>
        </p:txBody>
      </p:sp>
      <p:sp>
        <p:nvSpPr>
          <p:cNvPr id="7" name="Right Arrow 6"/>
          <p:cNvSpPr/>
          <p:nvPr/>
        </p:nvSpPr>
        <p:spPr bwMode="auto">
          <a:xfrm rot="10800000">
            <a:off x="6129196" y="1910281"/>
            <a:ext cx="1430448" cy="208230"/>
          </a:xfrm>
          <a:prstGeom prst="rightArrow">
            <a:avLst/>
          </a:prstGeom>
          <a:solidFill>
            <a:srgbClr val="00B0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39490324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devscan</a:t>
            </a:r>
            <a:r>
              <a:rPr lang="en-US" dirty="0"/>
              <a:t> download</a:t>
            </a:r>
          </a:p>
        </p:txBody>
      </p:sp>
      <p:sp>
        <p:nvSpPr>
          <p:cNvPr id="3" name="Text Placeholder 2"/>
          <p:cNvSpPr>
            <a:spLocks noGrp="1"/>
          </p:cNvSpPr>
          <p:nvPr>
            <p:ph type="body" idx="1"/>
          </p:nvPr>
        </p:nvSpPr>
        <p:spPr/>
        <p:txBody>
          <a:bodyPr/>
          <a:lstStyle/>
          <a:p>
            <a:r>
              <a:rPr lang="en-US" dirty="0"/>
              <a:t>Landing page</a:t>
            </a:r>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57200" y="1667369"/>
            <a:ext cx="4040188" cy="2883858"/>
          </a:xfrm>
        </p:spPr>
      </p:pic>
      <p:sp>
        <p:nvSpPr>
          <p:cNvPr id="5" name="Text Placeholder 4"/>
          <p:cNvSpPr>
            <a:spLocks noGrp="1"/>
          </p:cNvSpPr>
          <p:nvPr>
            <p:ph type="body" sz="quarter" idx="3"/>
          </p:nvPr>
        </p:nvSpPr>
        <p:spPr/>
        <p:txBody>
          <a:bodyPr/>
          <a:lstStyle/>
          <a:p>
            <a:r>
              <a:rPr lang="en-US" dirty="0"/>
              <a:t>Download file</a:t>
            </a:r>
          </a:p>
        </p:txBody>
      </p:sp>
      <p:pic>
        <p:nvPicPr>
          <p:cNvPr id="9" name="Content Placeholder 8"/>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1663729"/>
            <a:ext cx="4041775" cy="2879024"/>
          </a:xfrm>
        </p:spPr>
      </p:pic>
      <p:sp>
        <p:nvSpPr>
          <p:cNvPr id="7" name="Slide Number Placeholder 6"/>
          <p:cNvSpPr>
            <a:spLocks noGrp="1"/>
          </p:cNvSpPr>
          <p:nvPr>
            <p:ph type="sldNum" sz="quarter" idx="10"/>
          </p:nvPr>
        </p:nvSpPr>
        <p:spPr/>
        <p:txBody>
          <a:bodyPr/>
          <a:lstStyle/>
          <a:p>
            <a:fld id="{DA39A948-DEA7-4EFA-9130-61B45069BCE3}" type="slidenum">
              <a:rPr lang="en-US" smtClean="0"/>
              <a:pPr/>
              <a:t>73</a:t>
            </a:fld>
            <a:endParaRPr lang="en-US" dirty="0"/>
          </a:p>
        </p:txBody>
      </p:sp>
      <p:sp>
        <p:nvSpPr>
          <p:cNvPr id="10" name="Right Arrow 9"/>
          <p:cNvSpPr/>
          <p:nvPr/>
        </p:nvSpPr>
        <p:spPr bwMode="auto">
          <a:xfrm rot="1372123">
            <a:off x="2779315" y="2559734"/>
            <a:ext cx="885244" cy="272213"/>
          </a:xfrm>
          <a:prstGeom prst="rightArrow">
            <a:avLst/>
          </a:prstGeom>
          <a:solidFill>
            <a:srgbClr val="92D0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10845203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343287"/>
            <a:ext cx="3008313" cy="276999"/>
          </a:xfrm>
        </p:spPr>
        <p:txBody>
          <a:bodyPr/>
          <a:lstStyle/>
          <a:p>
            <a:r>
              <a:rPr lang="en-US" dirty="0" err="1"/>
              <a:t>devscan</a:t>
            </a:r>
            <a:r>
              <a:rPr lang="en-US" dirty="0"/>
              <a:t>	</a:t>
            </a:r>
          </a:p>
        </p:txBody>
      </p:sp>
      <p:sp>
        <p:nvSpPr>
          <p:cNvPr id="4" name="Text Placeholder 3"/>
          <p:cNvSpPr>
            <a:spLocks noGrp="1"/>
          </p:cNvSpPr>
          <p:nvPr>
            <p:ph type="body" sz="half" idx="2"/>
          </p:nvPr>
        </p:nvSpPr>
        <p:spPr/>
        <p:txBody>
          <a:bodyPr/>
          <a:lstStyle/>
          <a:p>
            <a:r>
              <a:rPr lang="en-US" dirty="0"/>
              <a:t>When the download file is expanded you will get a tar file to install on the target system</a:t>
            </a:r>
          </a:p>
          <a:p>
            <a:r>
              <a:rPr lang="en-US" dirty="0"/>
              <a:t>Use tar –</a:t>
            </a:r>
            <a:r>
              <a:rPr lang="en-US" dirty="0" err="1"/>
              <a:t>xvf</a:t>
            </a:r>
            <a:r>
              <a:rPr lang="en-US" dirty="0"/>
              <a:t> to extract a man page and the command. The files will be placed in /</a:t>
            </a:r>
            <a:r>
              <a:rPr lang="en-US" dirty="0" err="1"/>
              <a:t>usr</a:t>
            </a:r>
            <a:r>
              <a:rPr lang="en-US" dirty="0"/>
              <a:t>/local/bin and /</a:t>
            </a:r>
            <a:r>
              <a:rPr lang="en-US" dirty="0" err="1"/>
              <a:t>usr</a:t>
            </a:r>
            <a:r>
              <a:rPr lang="en-US" dirty="0"/>
              <a:t>/local/man</a:t>
            </a:r>
          </a:p>
          <a:p>
            <a:r>
              <a:rPr lang="en-US" dirty="0"/>
              <a:t>Enter the </a:t>
            </a:r>
            <a:r>
              <a:rPr lang="en-US" dirty="0" err="1"/>
              <a:t>devscan</a:t>
            </a:r>
            <a:r>
              <a:rPr lang="en-US" dirty="0"/>
              <a:t> command and text file will be crated. Generally this file is uploaded to IBM support but there is no reason for you not to look at it first.</a:t>
            </a:r>
          </a:p>
        </p:txBody>
      </p:sp>
      <p:sp>
        <p:nvSpPr>
          <p:cNvPr id="5" name="Slide Number Placeholder 4"/>
          <p:cNvSpPr>
            <a:spLocks noGrp="1"/>
          </p:cNvSpPr>
          <p:nvPr>
            <p:ph type="sldNum" sz="quarter" idx="10"/>
          </p:nvPr>
        </p:nvSpPr>
        <p:spPr/>
        <p:txBody>
          <a:bodyPr/>
          <a:lstStyle/>
          <a:p>
            <a:fld id="{6F2D88F4-1BBD-4436-A230-2453F5FE0D1D}" type="slidenum">
              <a:rPr lang="en-US" smtClean="0"/>
              <a:pPr/>
              <a:t>74</a:t>
            </a:fld>
            <a:endParaRPr lang="en-US" dirty="0"/>
          </a:p>
        </p:txBody>
      </p:sp>
      <p:graphicFrame>
        <p:nvGraphicFramePr>
          <p:cNvPr id="8" name="Content Placeholder 7"/>
          <p:cNvGraphicFramePr>
            <a:graphicFrameLocks noGrp="1" noChangeAspect="1"/>
          </p:cNvGraphicFramePr>
          <p:nvPr>
            <p:ph idx="1"/>
            <p:extLst>
              <p:ext uri="{D42A27DB-BD31-4B8C-83A1-F6EECF244321}">
                <p14:modId xmlns:p14="http://schemas.microsoft.com/office/powerpoint/2010/main" val="1845161049"/>
              </p:ext>
            </p:extLst>
          </p:nvPr>
        </p:nvGraphicFramePr>
        <p:xfrm>
          <a:off x="3575050" y="560388"/>
          <a:ext cx="5111750" cy="3678237"/>
        </p:xfrm>
        <a:graphic>
          <a:graphicData uri="http://schemas.openxmlformats.org/presentationml/2006/ole">
            <mc:AlternateContent xmlns:mc="http://schemas.openxmlformats.org/markup-compatibility/2006">
              <mc:Choice xmlns:v="urn:schemas-microsoft-com:vml" Requires="v">
                <p:oleObj spid="_x0000_s6167" name="Packager Shell Object" showAsIcon="1" r:id="rId3" imgW="791640" imgH="570600" progId="Package">
                  <p:embed/>
                </p:oleObj>
              </mc:Choice>
              <mc:Fallback>
                <p:oleObj name="Packager Shell Object" showAsIcon="1" r:id="rId3" imgW="791640" imgH="570600" progId="Package">
                  <p:embed/>
                  <p:pic>
                    <p:nvPicPr>
                      <p:cNvPr id="0" name=""/>
                      <p:cNvPicPr/>
                      <p:nvPr/>
                    </p:nvPicPr>
                    <p:blipFill>
                      <a:blip r:embed="rId4"/>
                      <a:stretch>
                        <a:fillRect/>
                      </a:stretch>
                    </p:blipFill>
                    <p:spPr>
                      <a:xfrm>
                        <a:off x="3575050" y="560388"/>
                        <a:ext cx="5111750" cy="3678237"/>
                      </a:xfrm>
                      <a:prstGeom prst="rect">
                        <a:avLst/>
                      </a:prstGeom>
                    </p:spPr>
                  </p:pic>
                </p:oleObj>
              </mc:Fallback>
            </mc:AlternateContent>
          </a:graphicData>
        </a:graphic>
      </p:graphicFrame>
    </p:spTree>
    <p:extLst>
      <p:ext uri="{BB962C8B-B14F-4D97-AF65-F5344CB8AC3E}">
        <p14:creationId xmlns:p14="http://schemas.microsoft.com/office/powerpoint/2010/main" val="27713486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IBM supported product to collect and view performance data</a:t>
            </a:r>
          </a:p>
        </p:txBody>
      </p:sp>
      <p:sp>
        <p:nvSpPr>
          <p:cNvPr id="6" name="Text Placeholder 5"/>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dirty="0" err="1"/>
              <a:t>perfpmr</a:t>
            </a:r>
            <a:endParaRPr lang="en-US" dirty="0"/>
          </a:p>
        </p:txBody>
      </p:sp>
    </p:spTree>
    <p:extLst>
      <p:ext uri="{BB962C8B-B14F-4D97-AF65-F5344CB8AC3E}">
        <p14:creationId xmlns:p14="http://schemas.microsoft.com/office/powerpoint/2010/main" val="28586842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343287"/>
            <a:ext cx="3008313" cy="276999"/>
          </a:xfrm>
        </p:spPr>
        <p:txBody>
          <a:bodyPr/>
          <a:lstStyle/>
          <a:p>
            <a:r>
              <a:rPr lang="en-US" dirty="0" err="1"/>
              <a:t>perfpmr</a:t>
            </a:r>
            <a:r>
              <a:rPr lang="en-US" dirty="0"/>
              <a:t>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1028965"/>
            <a:ext cx="5111750" cy="2741083"/>
          </a:xfrm>
        </p:spPr>
      </p:pic>
      <p:sp>
        <p:nvSpPr>
          <p:cNvPr id="4" name="Text Placeholder 3"/>
          <p:cNvSpPr>
            <a:spLocks noGrp="1"/>
          </p:cNvSpPr>
          <p:nvPr>
            <p:ph type="body" sz="half" idx="2"/>
          </p:nvPr>
        </p:nvSpPr>
        <p:spPr/>
        <p:txBody>
          <a:bodyPr/>
          <a:lstStyle/>
          <a:p>
            <a:r>
              <a:rPr lang="en-US" dirty="0"/>
              <a:t>IBM Support Center script used to collect large amounts of data about an LPAR.</a:t>
            </a:r>
          </a:p>
          <a:p>
            <a:r>
              <a:rPr lang="en-US" dirty="0"/>
              <a:t>Generally run at the request of support to help diagnose performance issues.</a:t>
            </a:r>
          </a:p>
          <a:p>
            <a:r>
              <a:rPr lang="en-US" dirty="0"/>
              <a:t>Usually installs in /</a:t>
            </a:r>
            <a:r>
              <a:rPr lang="en-US" dirty="0" err="1"/>
              <a:t>tmp</a:t>
            </a:r>
            <a:r>
              <a:rPr lang="en-US" dirty="0"/>
              <a:t> and deleted after incident</a:t>
            </a:r>
          </a:p>
          <a:p>
            <a:r>
              <a:rPr lang="en-US" dirty="0"/>
              <a:t>The script is installed and run as root.</a:t>
            </a:r>
          </a:p>
          <a:p>
            <a:r>
              <a:rPr lang="en-US" dirty="0"/>
              <a:t>Requires 10 to 15 minutes to complete and only gathers useful information when a problem is actually </a:t>
            </a:r>
            <a:r>
              <a:rPr lang="en-US" dirty="0" err="1"/>
              <a:t>ocuring</a:t>
            </a:r>
            <a:endParaRPr lang="en-US" dirty="0"/>
          </a:p>
        </p:txBody>
      </p:sp>
      <p:sp>
        <p:nvSpPr>
          <p:cNvPr id="5" name="Slide Number Placeholder 4"/>
          <p:cNvSpPr>
            <a:spLocks noGrp="1"/>
          </p:cNvSpPr>
          <p:nvPr>
            <p:ph type="sldNum" sz="quarter" idx="10"/>
          </p:nvPr>
        </p:nvSpPr>
        <p:spPr/>
        <p:txBody>
          <a:bodyPr/>
          <a:lstStyle/>
          <a:p>
            <a:fld id="{6F2D88F4-1BBD-4436-A230-2453F5FE0D1D}" type="slidenum">
              <a:rPr lang="en-US" smtClean="0"/>
              <a:pPr/>
              <a:t>76</a:t>
            </a:fld>
            <a:endParaRPr lang="en-US" dirty="0"/>
          </a:p>
        </p:txBody>
      </p:sp>
    </p:spTree>
    <p:extLst>
      <p:ext uri="{BB962C8B-B14F-4D97-AF65-F5344CB8AC3E}">
        <p14:creationId xmlns:p14="http://schemas.microsoft.com/office/powerpoint/2010/main" val="18021106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perfpmr</a:t>
            </a:r>
            <a:endParaRPr lang="en-US" dirty="0"/>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328614" y="1375109"/>
            <a:ext cx="4151312" cy="2733007"/>
          </a:xfrm>
        </p:spPr>
      </p:pic>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32325" y="1375109"/>
            <a:ext cx="4151313" cy="2733007"/>
          </a:xfrm>
        </p:spPr>
      </p:pic>
      <p:sp>
        <p:nvSpPr>
          <p:cNvPr id="5" name="Slide Number Placeholder 4"/>
          <p:cNvSpPr>
            <a:spLocks noGrp="1"/>
          </p:cNvSpPr>
          <p:nvPr>
            <p:ph type="sldNum" sz="quarter" idx="10"/>
          </p:nvPr>
        </p:nvSpPr>
        <p:spPr/>
        <p:txBody>
          <a:bodyPr/>
          <a:lstStyle/>
          <a:p>
            <a:fld id="{243B09B9-FE11-485D-B193-4DE649C9C9A3}" type="slidenum">
              <a:rPr lang="en-US" smtClean="0"/>
              <a:pPr/>
              <a:t>77</a:t>
            </a:fld>
            <a:endParaRPr lang="en-US"/>
          </a:p>
        </p:txBody>
      </p:sp>
      <p:sp>
        <p:nvSpPr>
          <p:cNvPr id="8" name="Right Arrow 7"/>
          <p:cNvSpPr/>
          <p:nvPr/>
        </p:nvSpPr>
        <p:spPr bwMode="auto">
          <a:xfrm rot="2161069">
            <a:off x="2452689" y="2353900"/>
            <a:ext cx="888040" cy="144856"/>
          </a:xfrm>
          <a:prstGeom prst="rightArrow">
            <a:avLst/>
          </a:prstGeom>
          <a:solidFill>
            <a:srgbClr val="92D0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1679439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perfpmr</a:t>
            </a:r>
            <a:endParaRPr lang="en-US" dirty="0"/>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525506" y="1370013"/>
            <a:ext cx="3757526" cy="2743200"/>
          </a:xfrm>
        </p:spPr>
      </p:pic>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32325" y="1521245"/>
            <a:ext cx="4151313" cy="2440736"/>
          </a:xfrm>
        </p:spPr>
      </p:pic>
      <p:sp>
        <p:nvSpPr>
          <p:cNvPr id="5" name="Slide Number Placeholder 4"/>
          <p:cNvSpPr>
            <a:spLocks noGrp="1"/>
          </p:cNvSpPr>
          <p:nvPr>
            <p:ph type="sldNum" sz="quarter" idx="10"/>
          </p:nvPr>
        </p:nvSpPr>
        <p:spPr/>
        <p:txBody>
          <a:bodyPr/>
          <a:lstStyle/>
          <a:p>
            <a:fld id="{243B09B9-FE11-485D-B193-4DE649C9C9A3}" type="slidenum">
              <a:rPr lang="en-US" smtClean="0"/>
              <a:pPr/>
              <a:t>78</a:t>
            </a:fld>
            <a:endParaRPr lang="en-US"/>
          </a:p>
        </p:txBody>
      </p:sp>
    </p:spTree>
    <p:extLst>
      <p:ext uri="{BB962C8B-B14F-4D97-AF65-F5344CB8AC3E}">
        <p14:creationId xmlns:p14="http://schemas.microsoft.com/office/powerpoint/2010/main" val="355901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8328" y="2761488"/>
            <a:ext cx="8531352" cy="722602"/>
          </a:xfrm>
        </p:spPr>
        <p:txBody>
          <a:bodyPr/>
          <a:lstStyle/>
          <a:p>
            <a:r>
              <a:rPr lang="en-US" dirty="0"/>
              <a:t>Third party product similar to ITM for collecting performance data on the entire environment</a:t>
            </a:r>
          </a:p>
        </p:txBody>
      </p:sp>
      <p:sp>
        <p:nvSpPr>
          <p:cNvPr id="3" name="Text Placeholder 2"/>
          <p:cNvSpPr>
            <a:spLocks noGrp="1"/>
          </p:cNvSpPr>
          <p:nvPr>
            <p:ph type="body" sz="quarter" idx="11"/>
          </p:nvPr>
        </p:nvSpPr>
        <p:spPr/>
        <p:txBody>
          <a:bodyPr/>
          <a:lstStyle/>
          <a:p>
            <a:endParaRPr lang="en-US"/>
          </a:p>
        </p:txBody>
      </p:sp>
      <p:sp>
        <p:nvSpPr>
          <p:cNvPr id="4" name="Title 3"/>
          <p:cNvSpPr>
            <a:spLocks noGrp="1"/>
          </p:cNvSpPr>
          <p:nvPr>
            <p:ph type="title"/>
          </p:nvPr>
        </p:nvSpPr>
        <p:spPr>
          <a:xfrm>
            <a:off x="338328" y="2096691"/>
            <a:ext cx="8558784" cy="664797"/>
          </a:xfrm>
        </p:spPr>
        <p:txBody>
          <a:bodyPr/>
          <a:lstStyle/>
          <a:p>
            <a:r>
              <a:rPr lang="en-US" dirty="0"/>
              <a:t>lpar2rrd</a:t>
            </a:r>
          </a:p>
        </p:txBody>
      </p:sp>
    </p:spTree>
    <p:extLst>
      <p:ext uri="{BB962C8B-B14F-4D97-AF65-F5344CB8AC3E}">
        <p14:creationId xmlns:p14="http://schemas.microsoft.com/office/powerpoint/2010/main" val="3764775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8</a:t>
            </a:fld>
            <a:endParaRPr lang="en-US"/>
          </a:p>
        </p:txBody>
      </p:sp>
      <p:sp>
        <p:nvSpPr>
          <p:cNvPr id="3" name="TextBox 2"/>
          <p:cNvSpPr txBox="1"/>
          <p:nvPr/>
        </p:nvSpPr>
        <p:spPr>
          <a:xfrm>
            <a:off x="154113" y="277403"/>
            <a:ext cx="8044665" cy="4635115"/>
          </a:xfrm>
          <a:prstGeom prst="rect">
            <a:avLst/>
          </a:prstGeom>
          <a:noFill/>
        </p:spPr>
        <p:txBody>
          <a:bodyPr wrap="square" rtlCol="0">
            <a:spAutoFit/>
          </a:bodyPr>
          <a:lstStyle/>
          <a:p>
            <a:r>
              <a:rPr lang="en-US" sz="1400" dirty="0"/>
              <a:t># </a:t>
            </a:r>
            <a:r>
              <a:rPr lang="en-US" sz="1400" dirty="0" err="1"/>
              <a:t>vmstat</a:t>
            </a:r>
            <a:r>
              <a:rPr lang="en-US" sz="1400" dirty="0"/>
              <a:t> 2</a:t>
            </a:r>
          </a:p>
          <a:p>
            <a:endParaRPr lang="en-US" sz="1400" dirty="0"/>
          </a:p>
          <a:p>
            <a:r>
              <a:rPr lang="en-US" sz="1400" dirty="0"/>
              <a:t>System configuration: </a:t>
            </a:r>
            <a:r>
              <a:rPr lang="en-US" sz="1400" dirty="0" err="1"/>
              <a:t>lcpu</a:t>
            </a:r>
            <a:r>
              <a:rPr lang="en-US" sz="1400" dirty="0"/>
              <a:t>=8 mem=4096MB </a:t>
            </a:r>
            <a:r>
              <a:rPr lang="en-US" sz="1400" dirty="0" err="1"/>
              <a:t>ent</a:t>
            </a:r>
            <a:r>
              <a:rPr lang="en-US" sz="1400" dirty="0"/>
              <a:t>=0.50</a:t>
            </a:r>
          </a:p>
          <a:p>
            <a:endParaRPr lang="en-US" sz="1400" dirty="0"/>
          </a:p>
          <a:p>
            <a:r>
              <a:rPr lang="en-US" sz="1400" dirty="0" err="1"/>
              <a:t>kthr</a:t>
            </a:r>
            <a:r>
              <a:rPr lang="en-US" sz="1400" dirty="0"/>
              <a:t>    memory              page              faults              </a:t>
            </a:r>
            <a:r>
              <a:rPr lang="en-US" sz="1400" dirty="0" err="1"/>
              <a:t>cpu</a:t>
            </a:r>
            <a:endParaRPr lang="en-US" sz="1400" dirty="0"/>
          </a:p>
          <a:p>
            <a:r>
              <a:rPr lang="en-US" sz="1400" dirty="0"/>
              <a:t>----- ----------- ------------------------ ------------ -----------------------</a:t>
            </a:r>
          </a:p>
          <a:p>
            <a:r>
              <a:rPr lang="en-US" sz="1400" dirty="0"/>
              <a:t> r  b   </a:t>
            </a:r>
            <a:r>
              <a:rPr lang="en-US" sz="1400" dirty="0" err="1"/>
              <a:t>avm</a:t>
            </a:r>
            <a:r>
              <a:rPr lang="en-US" sz="1400" dirty="0"/>
              <a:t>      </a:t>
            </a:r>
            <a:r>
              <a:rPr lang="en-US" sz="1400" dirty="0" err="1"/>
              <a:t>fre</a:t>
            </a:r>
            <a:r>
              <a:rPr lang="en-US" sz="1400" dirty="0"/>
              <a:t>         re  pi  </a:t>
            </a:r>
            <a:r>
              <a:rPr lang="en-US" sz="1400" dirty="0" err="1"/>
              <a:t>po</a:t>
            </a:r>
            <a:r>
              <a:rPr lang="en-US" sz="1400" dirty="0"/>
              <a:t>  </a:t>
            </a:r>
            <a:r>
              <a:rPr lang="en-US" sz="1400" dirty="0" err="1"/>
              <a:t>fr</a:t>
            </a:r>
            <a:r>
              <a:rPr lang="en-US" sz="1400" dirty="0"/>
              <a:t>   </a:t>
            </a:r>
            <a:r>
              <a:rPr lang="en-US" sz="1400" dirty="0" err="1"/>
              <a:t>sr</a:t>
            </a:r>
            <a:r>
              <a:rPr lang="en-US" sz="1400" dirty="0"/>
              <a:t>  cy  in   </a:t>
            </a:r>
            <a:r>
              <a:rPr lang="en-US" sz="1400" dirty="0" err="1"/>
              <a:t>sy</a:t>
            </a:r>
            <a:r>
              <a:rPr lang="en-US" sz="1400" dirty="0"/>
              <a:t>          </a:t>
            </a:r>
            <a:r>
              <a:rPr lang="en-US" sz="1400" dirty="0" err="1"/>
              <a:t>cs</a:t>
            </a:r>
            <a:r>
              <a:rPr lang="en-US" sz="1400" dirty="0"/>
              <a:t>    us </a:t>
            </a:r>
            <a:r>
              <a:rPr lang="en-US" sz="1400" dirty="0" err="1"/>
              <a:t>sy</a:t>
            </a:r>
            <a:r>
              <a:rPr lang="en-US" sz="1400" dirty="0"/>
              <a:t>  id </a:t>
            </a:r>
            <a:r>
              <a:rPr lang="en-US" sz="1400" dirty="0" err="1"/>
              <a:t>wa</a:t>
            </a:r>
            <a:r>
              <a:rPr lang="en-US" sz="1400" dirty="0"/>
              <a:t>    pc    </a:t>
            </a:r>
            <a:r>
              <a:rPr lang="en-US" sz="1400" dirty="0" err="1"/>
              <a:t>ec</a:t>
            </a:r>
            <a:endParaRPr lang="en-US" sz="1400" dirty="0"/>
          </a:p>
          <a:p>
            <a:r>
              <a:rPr lang="en-US" sz="1400" dirty="0"/>
              <a:t> 7  0 504253 512913   0   0   0   0    0   0 947 150858 8812 35 51 13  0  1.90 380.2</a:t>
            </a:r>
          </a:p>
          <a:p>
            <a:r>
              <a:rPr lang="en-US" sz="1400" dirty="0"/>
              <a:t> 3  0 504140 513022   0   0   0   0    0   0 905 151812 8616 35 51 15  0  1.91 381.6</a:t>
            </a:r>
          </a:p>
          <a:p>
            <a:r>
              <a:rPr lang="en-US" sz="1400" dirty="0"/>
              <a:t> 2  0 504126 513036   0   0   0   0    0   0 896 145561 8479 35 50 15  0  1.88 375.1</a:t>
            </a:r>
          </a:p>
          <a:p>
            <a:r>
              <a:rPr lang="en-US" sz="1400" dirty="0"/>
              <a:t> 2  0 503211 513939   0   0   0   0    0   0 877 141824 8626 35 50 15  0  1.83 366.3</a:t>
            </a:r>
          </a:p>
          <a:p>
            <a:r>
              <a:rPr lang="en-US" sz="1400" dirty="0"/>
              <a:t> 2  0 503088 514058   0   0   0   0    0   0 879 150441 8419 36 52 12  0  1.84 367.8</a:t>
            </a:r>
          </a:p>
          <a:p>
            <a:r>
              <a:rPr lang="en-US" sz="1400" dirty="0"/>
              <a:t> 1  0 504051 513108   0   0   0   0    0   0 890 144569 8616 36 51 13  0  1.82 363.8</a:t>
            </a:r>
          </a:p>
          <a:p>
            <a:r>
              <a:rPr lang="en-US" sz="1400" dirty="0"/>
              <a:t> 1  0 504184 512980   0   0   0   0    0   0 947 157045 9394 36 54 10  0  1.86 371.5</a:t>
            </a:r>
          </a:p>
          <a:p>
            <a:r>
              <a:rPr lang="en-US" sz="1400" dirty="0"/>
              <a:t> 2  0 504212 512951   0   0   0   0    0   0 937 149472 8796 36 52 13  0  1.88 376.6</a:t>
            </a:r>
          </a:p>
          <a:p>
            <a:r>
              <a:rPr lang="en-US" sz="1400" dirty="0"/>
              <a:t> 1  0 504180 512986   0   0   0   0    0   0 930 149719 9256 35 52 13  0  1.89 378.8</a:t>
            </a:r>
          </a:p>
          <a:p>
            <a:r>
              <a:rPr lang="en-US" sz="1400" dirty="0"/>
              <a:t> 9  0 504113 513049   0   0   0   0    0   0 861 147474 8045 35 50 15  0  1.85 370.1</a:t>
            </a:r>
          </a:p>
          <a:p>
            <a:r>
              <a:rPr lang="en-US" sz="1400" dirty="0"/>
              <a:t>19  0 503626 513525   0   0   0   0    0   0 911 147120 8884 36 52 12  0  1.84 367.6</a:t>
            </a:r>
          </a:p>
          <a:p>
            <a:r>
              <a:rPr lang="en-US" sz="1400" dirty="0"/>
              <a:t> 8  0 504549 512603   0   0   0   0    0   0 906 149115 8299 37 53 11  0  1.79 358.9</a:t>
            </a:r>
          </a:p>
          <a:p>
            <a:r>
              <a:rPr lang="en-US" sz="1400" dirty="0"/>
              <a:t>14  0 504072 513086   0   0   0   0    0   0 927 151875 8584 36 52 12  0  1.86 372.1</a:t>
            </a:r>
          </a:p>
          <a:p>
            <a:r>
              <a:rPr lang="en-US" sz="1400" dirty="0"/>
              <a:t>10  0 503037 514107   0   0   0   0    0   0 936 146201 8252 35 51 14  0  1.86 371.8</a:t>
            </a:r>
          </a:p>
          <a:p>
            <a:r>
              <a:rPr lang="en-US" sz="1400" dirty="0"/>
              <a:t>12  0 503444 513703   0   0   0   0    0   0 896 150941 8422 35 51 14  0  1.87 373.2</a:t>
            </a:r>
          </a:p>
          <a:p>
            <a:endParaRPr lang="en-US" dirty="0"/>
          </a:p>
        </p:txBody>
      </p:sp>
      <p:sp>
        <p:nvSpPr>
          <p:cNvPr id="4" name="Rectangle 3"/>
          <p:cNvSpPr/>
          <p:nvPr/>
        </p:nvSpPr>
        <p:spPr bwMode="auto">
          <a:xfrm>
            <a:off x="154113" y="636998"/>
            <a:ext cx="4304871" cy="24658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5" name="Rectangle 4"/>
          <p:cNvSpPr/>
          <p:nvPr/>
        </p:nvSpPr>
        <p:spPr bwMode="auto">
          <a:xfrm>
            <a:off x="5839485" y="1484768"/>
            <a:ext cx="1086416" cy="3078179"/>
          </a:xfrm>
          <a:prstGeom prst="rect">
            <a:avLst/>
          </a:prstGeom>
          <a:no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4052626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343287"/>
            <a:ext cx="3008313" cy="276999"/>
          </a:xfrm>
        </p:spPr>
        <p:txBody>
          <a:bodyPr/>
          <a:lstStyle/>
          <a:p>
            <a:r>
              <a:rPr lang="en-US" dirty="0"/>
              <a:t>lpar2rrd</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75050" y="812684"/>
            <a:ext cx="5111750" cy="3173645"/>
          </a:xfrm>
        </p:spPr>
      </p:pic>
      <p:sp>
        <p:nvSpPr>
          <p:cNvPr id="4" name="Text Placeholder 3"/>
          <p:cNvSpPr>
            <a:spLocks noGrp="1"/>
          </p:cNvSpPr>
          <p:nvPr>
            <p:ph type="body" sz="half" idx="2"/>
          </p:nvPr>
        </p:nvSpPr>
        <p:spPr/>
        <p:txBody>
          <a:bodyPr/>
          <a:lstStyle/>
          <a:p>
            <a:r>
              <a:rPr lang="en-US" dirty="0"/>
              <a:t>Client/server third party product to collect performance data on an environment</a:t>
            </a:r>
          </a:p>
          <a:p>
            <a:r>
              <a:rPr lang="en-US" dirty="0"/>
              <a:t>Requires agents on all LPAR and VIOS. </a:t>
            </a:r>
          </a:p>
          <a:p>
            <a:r>
              <a:rPr lang="en-US" dirty="0"/>
              <a:t>Not supported by IBM. </a:t>
            </a:r>
          </a:p>
          <a:p>
            <a:r>
              <a:rPr lang="en-US" dirty="0"/>
              <a:t>Similar to ITM but not as flexible.</a:t>
            </a:r>
          </a:p>
          <a:p>
            <a:r>
              <a:rPr lang="en-US" dirty="0"/>
              <a:t>Probably simpler to maintain but reported to start having performance issues when LPAR count exceeds several hundred.</a:t>
            </a:r>
          </a:p>
          <a:p>
            <a:r>
              <a:rPr lang="en-US" dirty="0"/>
              <a:t>Widely used and highly regarded among user community</a:t>
            </a:r>
          </a:p>
        </p:txBody>
      </p:sp>
      <p:sp>
        <p:nvSpPr>
          <p:cNvPr id="5" name="Slide Number Placeholder 4"/>
          <p:cNvSpPr>
            <a:spLocks noGrp="1"/>
          </p:cNvSpPr>
          <p:nvPr>
            <p:ph type="sldNum" sz="quarter" idx="10"/>
          </p:nvPr>
        </p:nvSpPr>
        <p:spPr/>
        <p:txBody>
          <a:bodyPr/>
          <a:lstStyle/>
          <a:p>
            <a:fld id="{6F2D88F4-1BBD-4436-A230-2453F5FE0D1D}" type="slidenum">
              <a:rPr lang="en-US" smtClean="0"/>
              <a:pPr/>
              <a:t>80</a:t>
            </a:fld>
            <a:endParaRPr lang="en-US" dirty="0"/>
          </a:p>
        </p:txBody>
      </p:sp>
    </p:spTree>
    <p:extLst>
      <p:ext uri="{BB962C8B-B14F-4D97-AF65-F5344CB8AC3E}">
        <p14:creationId xmlns:p14="http://schemas.microsoft.com/office/powerpoint/2010/main" val="36537488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lpar2rrd Web Demo</a:t>
            </a:r>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45027" y="1370013"/>
            <a:ext cx="3918483" cy="2743200"/>
          </a:xfrm>
        </p:spPr>
      </p:pic>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32325" y="1528387"/>
            <a:ext cx="4151313" cy="2426452"/>
          </a:xfrm>
        </p:spPr>
      </p:pic>
      <p:sp>
        <p:nvSpPr>
          <p:cNvPr id="5" name="Slide Number Placeholder 4"/>
          <p:cNvSpPr>
            <a:spLocks noGrp="1"/>
          </p:cNvSpPr>
          <p:nvPr>
            <p:ph type="sldNum" sz="quarter" idx="10"/>
          </p:nvPr>
        </p:nvSpPr>
        <p:spPr/>
        <p:txBody>
          <a:bodyPr/>
          <a:lstStyle/>
          <a:p>
            <a:fld id="{243B09B9-FE11-485D-B193-4DE649C9C9A3}" type="slidenum">
              <a:rPr lang="en-US" smtClean="0"/>
              <a:pPr/>
              <a:t>81</a:t>
            </a:fld>
            <a:endParaRPr lang="en-US"/>
          </a:p>
        </p:txBody>
      </p:sp>
    </p:spTree>
    <p:extLst>
      <p:ext uri="{BB962C8B-B14F-4D97-AF65-F5344CB8AC3E}">
        <p14:creationId xmlns:p14="http://schemas.microsoft.com/office/powerpoint/2010/main" val="5811759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STG Lab Services tools</a:t>
            </a:r>
          </a:p>
        </p:txBody>
      </p:sp>
      <p:sp>
        <p:nvSpPr>
          <p:cNvPr id="5" name="Text Placeholder 4"/>
          <p:cNvSpPr>
            <a:spLocks noGrp="1"/>
          </p:cNvSpPr>
          <p:nvPr>
            <p:ph type="body" sz="quarter" idx="10"/>
          </p:nvPr>
        </p:nvSpPr>
        <p:spPr/>
        <p:txBody>
          <a:bodyPr/>
          <a:lstStyle/>
          <a:p>
            <a:r>
              <a:rPr lang="en-US" dirty="0"/>
              <a:t>Available as Power To Cloud Reward Services</a:t>
            </a:r>
          </a:p>
        </p:txBody>
      </p:sp>
    </p:spTree>
    <p:extLst>
      <p:ext uri="{BB962C8B-B14F-4D97-AF65-F5344CB8AC3E}">
        <p14:creationId xmlns:p14="http://schemas.microsoft.com/office/powerpoint/2010/main" val="18794890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STG Lab Services Engagements</a:t>
            </a:r>
          </a:p>
        </p:txBody>
      </p:sp>
      <p:sp>
        <p:nvSpPr>
          <p:cNvPr id="3" name="Content Placeholder 2"/>
          <p:cNvSpPr>
            <a:spLocks noGrp="1"/>
          </p:cNvSpPr>
          <p:nvPr>
            <p:ph sz="half" idx="1"/>
          </p:nvPr>
        </p:nvSpPr>
        <p:spPr/>
        <p:txBody>
          <a:bodyPr/>
          <a:lstStyle/>
          <a:p>
            <a:r>
              <a:rPr lang="en-US" dirty="0"/>
              <a:t>CPT</a:t>
            </a:r>
          </a:p>
          <a:p>
            <a:r>
              <a:rPr lang="en-US" dirty="0" err="1"/>
              <a:t>ProMon</a:t>
            </a:r>
            <a:endParaRPr lang="en-US" dirty="0"/>
          </a:p>
          <a:p>
            <a:r>
              <a:rPr lang="en-US" dirty="0"/>
              <a:t>vSCSI2NPIV</a:t>
            </a:r>
          </a:p>
          <a:p>
            <a:r>
              <a:rPr lang="en-US" dirty="0"/>
              <a:t>Power Enterprise Pools</a:t>
            </a:r>
          </a:p>
        </p:txBody>
      </p:sp>
      <p:sp>
        <p:nvSpPr>
          <p:cNvPr id="4" name="Content Placeholder 3"/>
          <p:cNvSpPr>
            <a:spLocks noGrp="1"/>
          </p:cNvSpPr>
          <p:nvPr>
            <p:ph sz="half" idx="2"/>
          </p:nvPr>
        </p:nvSpPr>
        <p:spPr/>
        <p:txBody>
          <a:bodyPr/>
          <a:lstStyle/>
          <a:p>
            <a:r>
              <a:rPr lang="en-US" sz="1600" dirty="0"/>
              <a:t>Capacity Planning Toolkit</a:t>
            </a:r>
          </a:p>
          <a:p>
            <a:endParaRPr lang="en-US" sz="1600" dirty="0"/>
          </a:p>
          <a:p>
            <a:r>
              <a:rPr lang="en-US" sz="1600" dirty="0" err="1"/>
              <a:t>Proactve</a:t>
            </a:r>
            <a:r>
              <a:rPr lang="en-US" sz="1600" dirty="0"/>
              <a:t> Monitoring Infrastructure</a:t>
            </a:r>
          </a:p>
          <a:p>
            <a:endParaRPr lang="en-US" sz="1600" dirty="0"/>
          </a:p>
          <a:p>
            <a:r>
              <a:rPr lang="en-US" sz="1600" dirty="0"/>
              <a:t>Migrate Storage with no downtime</a:t>
            </a:r>
          </a:p>
          <a:p>
            <a:r>
              <a:rPr lang="en-US" sz="1600" dirty="0"/>
              <a:t>CPU and Memory capacity deployment and mobility across multiple frames</a:t>
            </a:r>
          </a:p>
        </p:txBody>
      </p:sp>
      <p:sp>
        <p:nvSpPr>
          <p:cNvPr id="5" name="Slide Number Placeholder 4"/>
          <p:cNvSpPr>
            <a:spLocks noGrp="1"/>
          </p:cNvSpPr>
          <p:nvPr>
            <p:ph type="sldNum" sz="quarter" idx="10"/>
          </p:nvPr>
        </p:nvSpPr>
        <p:spPr/>
        <p:txBody>
          <a:bodyPr/>
          <a:lstStyle/>
          <a:p>
            <a:fld id="{243B09B9-FE11-485D-B193-4DE649C9C9A3}" type="slidenum">
              <a:rPr lang="en-US" smtClean="0"/>
              <a:pPr/>
              <a:t>83</a:t>
            </a:fld>
            <a:endParaRPr lang="en-US"/>
          </a:p>
        </p:txBody>
      </p:sp>
    </p:spTree>
    <p:extLst>
      <p:ext uri="{BB962C8B-B14F-4D97-AF65-F5344CB8AC3E}">
        <p14:creationId xmlns:p14="http://schemas.microsoft.com/office/powerpoint/2010/main" val="20469561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STG Lab Services Engagements</a:t>
            </a:r>
          </a:p>
        </p:txBody>
      </p:sp>
      <p:sp>
        <p:nvSpPr>
          <p:cNvPr id="3" name="Content Placeholder 2"/>
          <p:cNvSpPr>
            <a:spLocks noGrp="1"/>
          </p:cNvSpPr>
          <p:nvPr>
            <p:ph sz="half" idx="1"/>
          </p:nvPr>
        </p:nvSpPr>
        <p:spPr/>
        <p:txBody>
          <a:bodyPr/>
          <a:lstStyle/>
          <a:p>
            <a:r>
              <a:rPr lang="en-US" dirty="0"/>
              <a:t>LPM toolkit</a:t>
            </a:r>
          </a:p>
          <a:p>
            <a:r>
              <a:rPr lang="en-US" dirty="0"/>
              <a:t>Provisioning Toolkit</a:t>
            </a:r>
          </a:p>
          <a:p>
            <a:r>
              <a:rPr lang="en-US" dirty="0"/>
              <a:t>ITM</a:t>
            </a:r>
          </a:p>
          <a:p>
            <a:r>
              <a:rPr lang="en-US" dirty="0"/>
              <a:t>Big Fix</a:t>
            </a:r>
          </a:p>
        </p:txBody>
      </p:sp>
      <p:sp>
        <p:nvSpPr>
          <p:cNvPr id="4" name="Content Placeholder 3"/>
          <p:cNvSpPr>
            <a:spLocks noGrp="1"/>
          </p:cNvSpPr>
          <p:nvPr>
            <p:ph sz="half" idx="2"/>
          </p:nvPr>
        </p:nvSpPr>
        <p:spPr/>
        <p:txBody>
          <a:bodyPr/>
          <a:lstStyle/>
          <a:p>
            <a:r>
              <a:rPr lang="en-US" sz="1600" dirty="0"/>
              <a:t>Easily manage Frame evacuation for maintenance or load rebalancing</a:t>
            </a:r>
          </a:p>
          <a:p>
            <a:r>
              <a:rPr lang="en-US" sz="1600" dirty="0"/>
              <a:t>Go from empty frame to dual VIOS and 100 operating LPAR in a morning</a:t>
            </a:r>
          </a:p>
          <a:p>
            <a:r>
              <a:rPr lang="en-US" sz="1600" dirty="0"/>
              <a:t>Enterprise sized tool for monitoring capacity utilization and performance on Frame, Group and LPAR level</a:t>
            </a:r>
          </a:p>
          <a:p>
            <a:r>
              <a:rPr lang="en-US" sz="1600" dirty="0"/>
              <a:t>Enterprise software maintenance product for AIX and other standard software</a:t>
            </a:r>
          </a:p>
        </p:txBody>
      </p:sp>
      <p:sp>
        <p:nvSpPr>
          <p:cNvPr id="5" name="Slide Number Placeholder 4"/>
          <p:cNvSpPr>
            <a:spLocks noGrp="1"/>
          </p:cNvSpPr>
          <p:nvPr>
            <p:ph type="sldNum" sz="quarter" idx="10"/>
          </p:nvPr>
        </p:nvSpPr>
        <p:spPr/>
        <p:txBody>
          <a:bodyPr/>
          <a:lstStyle/>
          <a:p>
            <a:fld id="{243B09B9-FE11-485D-B193-4DE649C9C9A3}" type="slidenum">
              <a:rPr lang="en-US" smtClean="0"/>
              <a:pPr/>
              <a:t>84</a:t>
            </a:fld>
            <a:endParaRPr lang="en-US"/>
          </a:p>
        </p:txBody>
      </p:sp>
    </p:spTree>
    <p:extLst>
      <p:ext uri="{BB962C8B-B14F-4D97-AF65-F5344CB8AC3E}">
        <p14:creationId xmlns:p14="http://schemas.microsoft.com/office/powerpoint/2010/main" val="11581063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STG Lab Services supported tool to right size your environment</a:t>
            </a:r>
          </a:p>
        </p:txBody>
      </p:sp>
      <p:sp>
        <p:nvSpPr>
          <p:cNvPr id="6" name="Text Placeholder 5"/>
          <p:cNvSpPr>
            <a:spLocks noGrp="1"/>
          </p:cNvSpPr>
          <p:nvPr>
            <p:ph type="body" sz="quarter" idx="11"/>
          </p:nvPr>
        </p:nvSpPr>
        <p:spPr/>
        <p:txBody>
          <a:bodyPr/>
          <a:lstStyle/>
          <a:p>
            <a:endParaRPr lang="en-US"/>
          </a:p>
        </p:txBody>
      </p:sp>
      <p:sp>
        <p:nvSpPr>
          <p:cNvPr id="4" name="Title 3"/>
          <p:cNvSpPr>
            <a:spLocks noGrp="1"/>
          </p:cNvSpPr>
          <p:nvPr>
            <p:ph type="title"/>
          </p:nvPr>
        </p:nvSpPr>
        <p:spPr>
          <a:xfrm>
            <a:off x="338328" y="2096691"/>
            <a:ext cx="8558784" cy="664797"/>
          </a:xfrm>
        </p:spPr>
        <p:txBody>
          <a:bodyPr/>
          <a:lstStyle/>
          <a:p>
            <a:r>
              <a:rPr lang="en-US" dirty="0"/>
              <a:t>Capacity Planning Tool</a:t>
            </a:r>
          </a:p>
        </p:txBody>
      </p:sp>
    </p:spTree>
    <p:extLst>
      <p:ext uri="{BB962C8B-B14F-4D97-AF65-F5344CB8AC3E}">
        <p14:creationId xmlns:p14="http://schemas.microsoft.com/office/powerpoint/2010/main" val="19686720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86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602" y="0"/>
            <a:ext cx="8078796" cy="5143500"/>
          </a:xfrm>
          <a:prstGeom prst="rect">
            <a:avLst/>
          </a:prstGeom>
        </p:spPr>
      </p:pic>
    </p:spTree>
    <p:extLst>
      <p:ext uri="{BB962C8B-B14F-4D97-AF65-F5344CB8AC3E}">
        <p14:creationId xmlns:p14="http://schemas.microsoft.com/office/powerpoint/2010/main" val="19488186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87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650" y="0"/>
            <a:ext cx="8010699" cy="5143500"/>
          </a:xfrm>
          <a:prstGeom prst="rect">
            <a:avLst/>
          </a:prstGeom>
        </p:spPr>
      </p:pic>
    </p:spTree>
    <p:extLst>
      <p:ext uri="{BB962C8B-B14F-4D97-AF65-F5344CB8AC3E}">
        <p14:creationId xmlns:p14="http://schemas.microsoft.com/office/powerpoint/2010/main" val="12597906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88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092" y="0"/>
            <a:ext cx="8203815" cy="5143500"/>
          </a:xfrm>
          <a:prstGeom prst="rect">
            <a:avLst/>
          </a:prstGeom>
        </p:spPr>
      </p:pic>
    </p:spTree>
    <p:extLst>
      <p:ext uri="{BB962C8B-B14F-4D97-AF65-F5344CB8AC3E}">
        <p14:creationId xmlns:p14="http://schemas.microsoft.com/office/powerpoint/2010/main" val="22809970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89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019" y="0"/>
            <a:ext cx="7985961" cy="5143500"/>
          </a:xfrm>
          <a:prstGeom prst="rect">
            <a:avLst/>
          </a:prstGeom>
        </p:spPr>
      </p:pic>
    </p:spTree>
    <p:extLst>
      <p:ext uri="{BB962C8B-B14F-4D97-AF65-F5344CB8AC3E}">
        <p14:creationId xmlns:p14="http://schemas.microsoft.com/office/powerpoint/2010/main" val="4265830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9</a:t>
            </a:fld>
            <a:endParaRPr lang="en-US"/>
          </a:p>
        </p:txBody>
      </p:sp>
      <p:sp>
        <p:nvSpPr>
          <p:cNvPr id="3" name="TextBox 2"/>
          <p:cNvSpPr txBox="1"/>
          <p:nvPr/>
        </p:nvSpPr>
        <p:spPr>
          <a:xfrm>
            <a:off x="154113" y="277403"/>
            <a:ext cx="8044665" cy="4635115"/>
          </a:xfrm>
          <a:prstGeom prst="rect">
            <a:avLst/>
          </a:prstGeom>
          <a:noFill/>
        </p:spPr>
        <p:txBody>
          <a:bodyPr wrap="square" rtlCol="0">
            <a:spAutoFit/>
          </a:bodyPr>
          <a:lstStyle/>
          <a:p>
            <a:r>
              <a:rPr lang="en-US" sz="1400" dirty="0"/>
              <a:t># </a:t>
            </a:r>
            <a:r>
              <a:rPr lang="en-US" sz="1400" dirty="0" err="1"/>
              <a:t>vmstat</a:t>
            </a:r>
            <a:r>
              <a:rPr lang="en-US" sz="1400" dirty="0"/>
              <a:t> 2</a:t>
            </a:r>
          </a:p>
          <a:p>
            <a:endParaRPr lang="en-US" sz="1400" dirty="0"/>
          </a:p>
          <a:p>
            <a:r>
              <a:rPr lang="en-US" sz="1400" dirty="0"/>
              <a:t>System configuration: </a:t>
            </a:r>
            <a:r>
              <a:rPr lang="en-US" sz="1400" dirty="0" err="1"/>
              <a:t>lcpu</a:t>
            </a:r>
            <a:r>
              <a:rPr lang="en-US" sz="1400" dirty="0"/>
              <a:t>=8 mem=4096MB </a:t>
            </a:r>
            <a:r>
              <a:rPr lang="en-US" sz="1400" dirty="0" err="1"/>
              <a:t>ent</a:t>
            </a:r>
            <a:r>
              <a:rPr lang="en-US" sz="1400" dirty="0"/>
              <a:t>=0.50</a:t>
            </a:r>
          </a:p>
          <a:p>
            <a:endParaRPr lang="en-US" sz="1400" dirty="0"/>
          </a:p>
          <a:p>
            <a:r>
              <a:rPr lang="en-US" sz="1400" dirty="0" err="1"/>
              <a:t>kthr</a:t>
            </a:r>
            <a:r>
              <a:rPr lang="en-US" sz="1400" dirty="0"/>
              <a:t>    memory              page              faults              </a:t>
            </a:r>
            <a:r>
              <a:rPr lang="en-US" sz="1400" dirty="0" err="1"/>
              <a:t>cpu</a:t>
            </a:r>
            <a:endParaRPr lang="en-US" sz="1400" dirty="0"/>
          </a:p>
          <a:p>
            <a:r>
              <a:rPr lang="en-US" sz="1400" dirty="0"/>
              <a:t>----- ----------- ------------------------ ------------ -----------------------</a:t>
            </a:r>
          </a:p>
          <a:p>
            <a:r>
              <a:rPr lang="en-US" sz="1400" dirty="0"/>
              <a:t> r  b   </a:t>
            </a:r>
            <a:r>
              <a:rPr lang="en-US" sz="1400" dirty="0" err="1"/>
              <a:t>avm</a:t>
            </a:r>
            <a:r>
              <a:rPr lang="en-US" sz="1400" dirty="0"/>
              <a:t>      </a:t>
            </a:r>
            <a:r>
              <a:rPr lang="en-US" sz="1400" dirty="0" err="1"/>
              <a:t>fre</a:t>
            </a:r>
            <a:r>
              <a:rPr lang="en-US" sz="1400" dirty="0"/>
              <a:t>         re  pi  </a:t>
            </a:r>
            <a:r>
              <a:rPr lang="en-US" sz="1400" dirty="0" err="1"/>
              <a:t>po</a:t>
            </a:r>
            <a:r>
              <a:rPr lang="en-US" sz="1400" dirty="0"/>
              <a:t>  </a:t>
            </a:r>
            <a:r>
              <a:rPr lang="en-US" sz="1400" dirty="0" err="1"/>
              <a:t>fr</a:t>
            </a:r>
            <a:r>
              <a:rPr lang="en-US" sz="1400" dirty="0"/>
              <a:t>   </a:t>
            </a:r>
            <a:r>
              <a:rPr lang="en-US" sz="1400" dirty="0" err="1"/>
              <a:t>sr</a:t>
            </a:r>
            <a:r>
              <a:rPr lang="en-US" sz="1400" dirty="0"/>
              <a:t>  cy  in   </a:t>
            </a:r>
            <a:r>
              <a:rPr lang="en-US" sz="1400" dirty="0" err="1"/>
              <a:t>sy</a:t>
            </a:r>
            <a:r>
              <a:rPr lang="en-US" sz="1400" dirty="0"/>
              <a:t>          </a:t>
            </a:r>
            <a:r>
              <a:rPr lang="en-US" sz="1400" dirty="0" err="1"/>
              <a:t>cs</a:t>
            </a:r>
            <a:r>
              <a:rPr lang="en-US" sz="1400" dirty="0"/>
              <a:t>    us </a:t>
            </a:r>
            <a:r>
              <a:rPr lang="en-US" sz="1400" dirty="0" err="1"/>
              <a:t>sy</a:t>
            </a:r>
            <a:r>
              <a:rPr lang="en-US" sz="1400" dirty="0"/>
              <a:t>  id </a:t>
            </a:r>
            <a:r>
              <a:rPr lang="en-US" sz="1400" dirty="0" err="1"/>
              <a:t>wa</a:t>
            </a:r>
            <a:r>
              <a:rPr lang="en-US" sz="1400" dirty="0"/>
              <a:t>    pc    </a:t>
            </a:r>
            <a:r>
              <a:rPr lang="en-US" sz="1400" dirty="0" err="1"/>
              <a:t>ec</a:t>
            </a:r>
            <a:endParaRPr lang="en-US" sz="1400" dirty="0"/>
          </a:p>
          <a:p>
            <a:r>
              <a:rPr lang="en-US" sz="1400" dirty="0"/>
              <a:t> 7  0 504253 512913   0   0   0   0    0   0 947 150858 8812 35 51 13  0  1.90 380.2</a:t>
            </a:r>
          </a:p>
          <a:p>
            <a:r>
              <a:rPr lang="en-US" sz="1400" dirty="0"/>
              <a:t> 3  0 504140 513022   0   0   0   0    0   0 905 151812 8616 35 51 15  0  1.91 381.6</a:t>
            </a:r>
          </a:p>
          <a:p>
            <a:r>
              <a:rPr lang="en-US" sz="1400" dirty="0"/>
              <a:t> 2  0 504126 513036   0   0   0   0    0   0 896 145561 8479 35 50 15  0  1.88 375.1</a:t>
            </a:r>
          </a:p>
          <a:p>
            <a:r>
              <a:rPr lang="en-US" sz="1400" dirty="0"/>
              <a:t> 2  0 503211 513939   0   0   0   0    0   0 877 141824 8626 35 50 15  0  1.83 366.3</a:t>
            </a:r>
          </a:p>
          <a:p>
            <a:r>
              <a:rPr lang="en-US" sz="1400" dirty="0"/>
              <a:t> 2  0 503088 514058   0   0   0   0    0   0 879 150441 8419 36 52 12  0  1.84 367.8</a:t>
            </a:r>
          </a:p>
          <a:p>
            <a:r>
              <a:rPr lang="en-US" sz="1400" dirty="0"/>
              <a:t> 1  0 504051 513108   0   0   0   0    0   0 890 144569 8616 36 51 13  0  1.82 363.8</a:t>
            </a:r>
          </a:p>
          <a:p>
            <a:r>
              <a:rPr lang="en-US" sz="1400" dirty="0"/>
              <a:t> 1  0 504184 512980   0   0   0   0    0   0 947 157045 9394 36 54 10  0  1.86 371.5</a:t>
            </a:r>
          </a:p>
          <a:p>
            <a:r>
              <a:rPr lang="en-US" sz="1400" dirty="0"/>
              <a:t> 2  0 504212 512951   0   0   0   0    0   0 937 149472 8796 36 52 13  0  1.88 376.6</a:t>
            </a:r>
          </a:p>
          <a:p>
            <a:r>
              <a:rPr lang="en-US" sz="1400" dirty="0"/>
              <a:t> 1  0 504180 512986   0   0   0   0    0   0 930 149719 9256 35 52 13  0  1.89 378.8</a:t>
            </a:r>
          </a:p>
          <a:p>
            <a:r>
              <a:rPr lang="en-US" sz="1400" dirty="0"/>
              <a:t> 9  0 504113 513049   0   0   0   0    0   0 861 147474 8045 35 50 15  0  1.85 370.1</a:t>
            </a:r>
          </a:p>
          <a:p>
            <a:r>
              <a:rPr lang="en-US" sz="1400" dirty="0"/>
              <a:t>19  0 503626 513525   0   0   0   0    0   0 911 147120 8884 36 52 12  0  1.84 367.6</a:t>
            </a:r>
          </a:p>
          <a:p>
            <a:r>
              <a:rPr lang="en-US" sz="1400" dirty="0"/>
              <a:t> 8  0 504549 512603   0   0   0   0    0   0 906 149115 8299 37 53 11  0  1.79 358.9</a:t>
            </a:r>
          </a:p>
          <a:p>
            <a:r>
              <a:rPr lang="en-US" sz="1400" dirty="0"/>
              <a:t>14  0 504072 513086   0   0   0   0    0   0 927 151875 8584 36 52 12  0  1.86 372.1</a:t>
            </a:r>
          </a:p>
          <a:p>
            <a:r>
              <a:rPr lang="en-US" sz="1400" dirty="0"/>
              <a:t>10  0 503037 514107   0   0   0   0    0   0 936 146201 8252 35 51 14  0  1.86 371.8</a:t>
            </a:r>
          </a:p>
          <a:p>
            <a:r>
              <a:rPr lang="en-US" sz="1400" dirty="0"/>
              <a:t>12  0 503444 513703   0   0   0   0    0   0 896 150941 8422 35 51 14  0  1.87 373.2</a:t>
            </a:r>
          </a:p>
          <a:p>
            <a:endParaRPr lang="en-US" dirty="0"/>
          </a:p>
        </p:txBody>
      </p:sp>
      <p:sp>
        <p:nvSpPr>
          <p:cNvPr id="4" name="Rectangle 3"/>
          <p:cNvSpPr/>
          <p:nvPr/>
        </p:nvSpPr>
        <p:spPr bwMode="auto">
          <a:xfrm>
            <a:off x="154113" y="636998"/>
            <a:ext cx="4304871" cy="24658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5" name="Rectangle 4"/>
          <p:cNvSpPr/>
          <p:nvPr/>
        </p:nvSpPr>
        <p:spPr bwMode="auto">
          <a:xfrm>
            <a:off x="5350598" y="1430448"/>
            <a:ext cx="280658" cy="3141552"/>
          </a:xfrm>
          <a:prstGeom prst="rect">
            <a:avLst/>
          </a:prstGeom>
          <a:no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8203500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5760" y="2777489"/>
            <a:ext cx="8531352" cy="871057"/>
          </a:xfrm>
        </p:spPr>
        <p:txBody>
          <a:bodyPr/>
          <a:lstStyle/>
          <a:p>
            <a:r>
              <a:rPr lang="en-US" dirty="0"/>
              <a:t>STG Lab Services supported tool to alert you to potential issues before your users notice a problem </a:t>
            </a:r>
          </a:p>
        </p:txBody>
      </p:sp>
      <p:sp>
        <p:nvSpPr>
          <p:cNvPr id="6" name="Text Placeholder 5"/>
          <p:cNvSpPr>
            <a:spLocks noGrp="1"/>
          </p:cNvSpPr>
          <p:nvPr>
            <p:ph type="body" sz="quarter" idx="11"/>
          </p:nvPr>
        </p:nvSpPr>
        <p:spPr/>
        <p:txBody>
          <a:bodyPr/>
          <a:lstStyle/>
          <a:p>
            <a:endParaRPr lang="en-US"/>
          </a:p>
        </p:txBody>
      </p:sp>
      <p:sp>
        <p:nvSpPr>
          <p:cNvPr id="4" name="Title 3"/>
          <p:cNvSpPr>
            <a:spLocks noGrp="1"/>
          </p:cNvSpPr>
          <p:nvPr>
            <p:ph type="title"/>
          </p:nvPr>
        </p:nvSpPr>
        <p:spPr>
          <a:xfrm>
            <a:off x="338328" y="1431893"/>
            <a:ext cx="8558784" cy="1329595"/>
          </a:xfrm>
        </p:spPr>
        <p:txBody>
          <a:bodyPr/>
          <a:lstStyle/>
          <a:p>
            <a:r>
              <a:rPr lang="en-US" dirty="0"/>
              <a:t>Proactive Monitoring Infrastructure</a:t>
            </a:r>
          </a:p>
        </p:txBody>
      </p:sp>
    </p:spTree>
    <p:extLst>
      <p:ext uri="{BB962C8B-B14F-4D97-AF65-F5344CB8AC3E}">
        <p14:creationId xmlns:p14="http://schemas.microsoft.com/office/powerpoint/2010/main" val="37982904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TextShape 1"/>
          <p:cNvSpPr txBox="1"/>
          <p:nvPr/>
        </p:nvSpPr>
        <p:spPr>
          <a:xfrm>
            <a:off x="1389510" y="289567"/>
            <a:ext cx="6514830" cy="287820"/>
          </a:xfrm>
          <a:prstGeom prst="rect">
            <a:avLst/>
          </a:prstGeom>
          <a:noFill/>
          <a:ln>
            <a:noFill/>
          </a:ln>
        </p:spPr>
        <p:txBody>
          <a:bodyPr lIns="0" tIns="0" rIns="0" bIns="0"/>
          <a:lstStyle/>
          <a:p>
            <a:pPr algn="l">
              <a:lnSpc>
                <a:spcPct val="90000"/>
              </a:lnSpc>
            </a:pPr>
            <a:r>
              <a:rPr lang="en-US" sz="1650" b="1" dirty="0" err="1">
                <a:solidFill>
                  <a:schemeClr val="tx2"/>
                </a:solidFill>
                <a:latin typeface="Arial"/>
              </a:rPr>
              <a:t>ProMon</a:t>
            </a:r>
            <a:endParaRPr sz="1650" b="1" dirty="0">
              <a:solidFill>
                <a:schemeClr val="tx2"/>
              </a:solidFill>
            </a:endParaRPr>
          </a:p>
        </p:txBody>
      </p:sp>
      <p:sp>
        <p:nvSpPr>
          <p:cNvPr id="292" name="CustomShape 2"/>
          <p:cNvSpPr/>
          <p:nvPr/>
        </p:nvSpPr>
        <p:spPr>
          <a:xfrm>
            <a:off x="5174370" y="1166400"/>
            <a:ext cx="2295540" cy="2874690"/>
          </a:xfrm>
          <a:prstGeom prst="roundRect">
            <a:avLst>
              <a:gd name="adj" fmla="val 14400"/>
            </a:avLst>
          </a:prstGeom>
          <a:solidFill>
            <a:srgbClr val="D1D1F0"/>
          </a:solidFill>
          <a:ln>
            <a:noFill/>
          </a:ln>
        </p:spPr>
        <p:style>
          <a:lnRef idx="0">
            <a:scrgbClr r="0" g="0" b="0"/>
          </a:lnRef>
          <a:fillRef idx="0">
            <a:scrgbClr r="0" g="0" b="0"/>
          </a:fillRef>
          <a:effectRef idx="0">
            <a:scrgbClr r="0" g="0" b="0"/>
          </a:effectRef>
          <a:fontRef idx="minor"/>
        </p:style>
      </p:sp>
      <p:sp>
        <p:nvSpPr>
          <p:cNvPr id="293" name="CustomShape 3"/>
          <p:cNvSpPr/>
          <p:nvPr/>
        </p:nvSpPr>
        <p:spPr>
          <a:xfrm>
            <a:off x="5353110" y="1729620"/>
            <a:ext cx="2038500" cy="553770"/>
          </a:xfrm>
          <a:prstGeom prst="ellipse">
            <a:avLst/>
          </a:prstGeom>
          <a:noFill/>
          <a:ln w="31680" cap="rnd">
            <a:solidFill>
              <a:srgbClr val="000000"/>
            </a:solidFill>
            <a:custDash>
              <a:ds d="100000" sp="100000"/>
            </a:custDash>
            <a:round/>
          </a:ln>
        </p:spPr>
        <p:style>
          <a:lnRef idx="0">
            <a:scrgbClr r="0" g="0" b="0"/>
          </a:lnRef>
          <a:fillRef idx="0">
            <a:scrgbClr r="0" g="0" b="0"/>
          </a:fillRef>
          <a:effectRef idx="0">
            <a:scrgbClr r="0" g="0" b="0"/>
          </a:effectRef>
          <a:fontRef idx="minor"/>
        </p:style>
      </p:sp>
      <p:sp>
        <p:nvSpPr>
          <p:cNvPr id="294" name="CustomShape 4"/>
          <p:cNvSpPr/>
          <p:nvPr/>
        </p:nvSpPr>
        <p:spPr>
          <a:xfrm>
            <a:off x="1595790" y="1265490"/>
            <a:ext cx="3507840" cy="3353670"/>
          </a:xfrm>
          <a:prstGeom prst="rect">
            <a:avLst/>
          </a:prstGeom>
          <a:noFill/>
          <a:ln>
            <a:noFill/>
          </a:ln>
        </p:spPr>
        <p:style>
          <a:lnRef idx="0">
            <a:scrgbClr r="0" g="0" b="0"/>
          </a:lnRef>
          <a:fillRef idx="0">
            <a:scrgbClr r="0" g="0" b="0"/>
          </a:fillRef>
          <a:effectRef idx="0">
            <a:scrgbClr r="0" g="0" b="0"/>
          </a:effectRef>
          <a:fontRef idx="minor"/>
        </p:style>
        <p:txBody>
          <a:bodyPr lIns="0" tIns="45630" rIns="91260" bIns="45630"/>
          <a:lstStyle/>
          <a:p>
            <a:pPr>
              <a:lnSpc>
                <a:spcPct val="90000"/>
              </a:lnSpc>
            </a:pPr>
            <a:endParaRPr sz="1500"/>
          </a:p>
          <a:p>
            <a:pPr>
              <a:lnSpc>
                <a:spcPct val="90000"/>
              </a:lnSpc>
            </a:pPr>
            <a:r>
              <a:rPr lang="en-US" sz="1050">
                <a:latin typeface="HelvNeue Light for IBM"/>
              </a:rPr>
              <a:t>•</a:t>
            </a:r>
            <a:r>
              <a:rPr lang="en-US" sz="2400">
                <a:latin typeface="HelvNeue Light for IBM"/>
              </a:rPr>
              <a:t>Critical Monitoring</a:t>
            </a:r>
            <a:endParaRPr sz="1500"/>
          </a:p>
          <a:p>
            <a:pPr>
              <a:lnSpc>
                <a:spcPct val="100000"/>
              </a:lnSpc>
            </a:pPr>
            <a:r>
              <a:rPr lang="en-US" sz="1500">
                <a:latin typeface="HelvNeue Light for IBM"/>
              </a:rPr>
              <a:t>•Events</a:t>
            </a:r>
            <a:endParaRPr sz="1500"/>
          </a:p>
          <a:p>
            <a:pPr>
              <a:lnSpc>
                <a:spcPct val="100000"/>
              </a:lnSpc>
            </a:pPr>
            <a:r>
              <a:rPr lang="en-US" sz="1500">
                <a:latin typeface="HelvNeue Light for IBM"/>
              </a:rPr>
              <a:t>•Outages</a:t>
            </a:r>
            <a:endParaRPr sz="1500"/>
          </a:p>
          <a:p>
            <a:pPr>
              <a:lnSpc>
                <a:spcPct val="90000"/>
              </a:lnSpc>
            </a:pPr>
            <a:endParaRPr sz="1500"/>
          </a:p>
          <a:p>
            <a:pPr>
              <a:lnSpc>
                <a:spcPct val="90000"/>
              </a:lnSpc>
            </a:pPr>
            <a:endParaRPr sz="1500"/>
          </a:p>
          <a:p>
            <a:pPr>
              <a:lnSpc>
                <a:spcPct val="90000"/>
              </a:lnSpc>
            </a:pPr>
            <a:r>
              <a:rPr lang="en-US" sz="1050">
                <a:latin typeface="HelvNeue Light for IBM"/>
              </a:rPr>
              <a:t>•</a:t>
            </a:r>
            <a:r>
              <a:rPr lang="en-US" sz="2400">
                <a:latin typeface="HelvNeue Light for IBM"/>
              </a:rPr>
              <a:t>Strategic Monitoring</a:t>
            </a:r>
            <a:endParaRPr sz="1500"/>
          </a:p>
          <a:p>
            <a:pPr>
              <a:lnSpc>
                <a:spcPct val="100000"/>
              </a:lnSpc>
            </a:pPr>
            <a:r>
              <a:rPr lang="en-US" sz="1500">
                <a:latin typeface="HelvNeue Light for IBM"/>
              </a:rPr>
              <a:t>•Utilization</a:t>
            </a:r>
            <a:endParaRPr sz="1500"/>
          </a:p>
          <a:p>
            <a:pPr>
              <a:lnSpc>
                <a:spcPct val="100000"/>
              </a:lnSpc>
            </a:pPr>
            <a:r>
              <a:rPr lang="en-US" sz="1500">
                <a:latin typeface="HelvNeue Light for IBM"/>
              </a:rPr>
              <a:t>•Redundancy</a:t>
            </a:r>
            <a:endParaRPr sz="1500"/>
          </a:p>
          <a:p>
            <a:pPr>
              <a:lnSpc>
                <a:spcPct val="100000"/>
              </a:lnSpc>
            </a:pPr>
            <a:r>
              <a:rPr lang="en-US" sz="1500">
                <a:latin typeface="HelvNeue Light for IBM"/>
              </a:rPr>
              <a:t>•Standardization </a:t>
            </a:r>
            <a:endParaRPr sz="1500"/>
          </a:p>
        </p:txBody>
      </p:sp>
      <p:sp>
        <p:nvSpPr>
          <p:cNvPr id="295" name="CustomShape 5"/>
          <p:cNvSpPr/>
          <p:nvPr/>
        </p:nvSpPr>
        <p:spPr>
          <a:xfrm>
            <a:off x="6322410" y="2750490"/>
            <a:ext cx="851580" cy="2041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89000"/>
              </a:lnSpc>
            </a:pPr>
            <a:r>
              <a:rPr lang="en-US" sz="900" b="1" i="1">
                <a:solidFill>
                  <a:srgbClr val="00649D"/>
                </a:solidFill>
                <a:latin typeface="Arial"/>
                <a:ea typeface="MS PGothic"/>
              </a:rPr>
              <a:t>POWER7+</a:t>
            </a:r>
            <a:endParaRPr sz="1500"/>
          </a:p>
        </p:txBody>
      </p:sp>
      <p:pic>
        <p:nvPicPr>
          <p:cNvPr id="296" name="Picture 1"/>
          <p:cNvPicPr/>
          <p:nvPr/>
        </p:nvPicPr>
        <p:blipFill>
          <a:blip r:embed="rId3"/>
          <a:stretch/>
        </p:blipFill>
        <p:spPr>
          <a:xfrm>
            <a:off x="5291280" y="1163970"/>
            <a:ext cx="910710" cy="317250"/>
          </a:xfrm>
          <a:prstGeom prst="rect">
            <a:avLst/>
          </a:prstGeom>
          <a:ln>
            <a:noFill/>
          </a:ln>
        </p:spPr>
      </p:pic>
      <p:pic>
        <p:nvPicPr>
          <p:cNvPr id="297" name="Picture 2"/>
          <p:cNvPicPr/>
          <p:nvPr/>
        </p:nvPicPr>
        <p:blipFill>
          <a:blip r:embed="rId4"/>
          <a:stretch/>
        </p:blipFill>
        <p:spPr>
          <a:xfrm>
            <a:off x="5583960" y="1843020"/>
            <a:ext cx="424980" cy="831600"/>
          </a:xfrm>
          <a:prstGeom prst="rect">
            <a:avLst/>
          </a:prstGeom>
          <a:ln>
            <a:noFill/>
          </a:ln>
        </p:spPr>
      </p:pic>
      <p:pic>
        <p:nvPicPr>
          <p:cNvPr id="298" name="Picture 20"/>
          <p:cNvPicPr/>
          <p:nvPr/>
        </p:nvPicPr>
        <p:blipFill>
          <a:blip r:embed="rId5"/>
          <a:stretch/>
        </p:blipFill>
        <p:spPr>
          <a:xfrm>
            <a:off x="6425820" y="1812240"/>
            <a:ext cx="394740" cy="868860"/>
          </a:xfrm>
          <a:prstGeom prst="rect">
            <a:avLst/>
          </a:prstGeom>
          <a:ln>
            <a:noFill/>
          </a:ln>
        </p:spPr>
      </p:pic>
      <p:pic>
        <p:nvPicPr>
          <p:cNvPr id="299" name="Picture 16"/>
          <p:cNvPicPr/>
          <p:nvPr/>
        </p:nvPicPr>
        <p:blipFill>
          <a:blip r:embed="rId6"/>
          <a:stretch/>
        </p:blipFill>
        <p:spPr>
          <a:xfrm>
            <a:off x="6017310" y="1380780"/>
            <a:ext cx="369090" cy="844560"/>
          </a:xfrm>
          <a:prstGeom prst="rect">
            <a:avLst/>
          </a:prstGeom>
          <a:ln>
            <a:noFill/>
          </a:ln>
        </p:spPr>
      </p:pic>
      <p:sp>
        <p:nvSpPr>
          <p:cNvPr id="300" name="CustomShape 6"/>
          <p:cNvSpPr/>
          <p:nvPr/>
        </p:nvSpPr>
        <p:spPr>
          <a:xfrm>
            <a:off x="1488870" y="829440"/>
            <a:ext cx="3301290" cy="344520"/>
          </a:xfrm>
          <a:prstGeom prst="roundRect">
            <a:avLst>
              <a:gd name="adj" fmla="val 14400"/>
            </a:avLst>
          </a:prstGeom>
          <a:solidFill>
            <a:srgbClr val="D1D1F0"/>
          </a:solidFill>
          <a:ln>
            <a:noFill/>
          </a:ln>
          <a:effectLst>
            <a:outerShdw blurRad="50800" dist="38100" dir="2700000" algn="tl" rotWithShape="0">
              <a:srgbClr val="808080">
                <a:alpha val="40000"/>
              </a:srgbClr>
            </a:outerShdw>
          </a:effectLst>
        </p:spPr>
        <p:style>
          <a:lnRef idx="0">
            <a:scrgbClr r="0" g="0" b="0"/>
          </a:lnRef>
          <a:fillRef idx="0">
            <a:scrgbClr r="0" g="0" b="0"/>
          </a:fillRef>
          <a:effectRef idx="0">
            <a:scrgbClr r="0" g="0" b="0"/>
          </a:effectRef>
          <a:fontRef idx="minor"/>
        </p:style>
      </p:sp>
      <p:sp>
        <p:nvSpPr>
          <p:cNvPr id="301" name="CustomShape 7"/>
          <p:cNvSpPr/>
          <p:nvPr/>
        </p:nvSpPr>
        <p:spPr>
          <a:xfrm>
            <a:off x="1565820" y="906930"/>
            <a:ext cx="3301290" cy="189540"/>
          </a:xfrm>
          <a:prstGeom prst="rect">
            <a:avLst/>
          </a:prstGeom>
          <a:noFill/>
          <a:ln>
            <a:noFill/>
          </a:ln>
        </p:spPr>
        <p:style>
          <a:lnRef idx="0">
            <a:scrgbClr r="0" g="0" b="0"/>
          </a:lnRef>
          <a:fillRef idx="0">
            <a:scrgbClr r="0" g="0" b="0"/>
          </a:fillRef>
          <a:effectRef idx="0">
            <a:scrgbClr r="0" g="0" b="0"/>
          </a:effectRef>
          <a:fontRef idx="minor"/>
        </p:style>
        <p:txBody>
          <a:bodyPr lIns="51300" tIns="25650" rIns="51300" bIns="25650"/>
          <a:lstStyle/>
          <a:p>
            <a:pPr>
              <a:lnSpc>
                <a:spcPct val="100000"/>
              </a:lnSpc>
            </a:pPr>
            <a:r>
              <a:rPr lang="en-US" sz="1125" i="1">
                <a:solidFill>
                  <a:srgbClr val="000000"/>
                </a:solidFill>
                <a:latin typeface="HelvNeue Light for IBM"/>
              </a:rPr>
              <a:t>Definition of terms </a:t>
            </a:r>
            <a:endParaRPr sz="1500"/>
          </a:p>
        </p:txBody>
      </p:sp>
    </p:spTree>
    <p:extLst>
      <p:ext uri="{BB962C8B-B14F-4D97-AF65-F5344CB8AC3E}">
        <p14:creationId xmlns:p14="http://schemas.microsoft.com/office/powerpoint/2010/main" val="1230938504"/>
      </p:ext>
    </p:extLst>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CustomShape 1"/>
          <p:cNvSpPr/>
          <p:nvPr/>
        </p:nvSpPr>
        <p:spPr>
          <a:xfrm>
            <a:off x="1553670" y="1305990"/>
            <a:ext cx="5716980" cy="34533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gn="l">
              <a:lnSpc>
                <a:spcPct val="100000"/>
              </a:lnSpc>
            </a:pPr>
            <a:endParaRPr sz="1500" dirty="0"/>
          </a:p>
          <a:p>
            <a:pPr algn="l"/>
            <a:r>
              <a:rPr lang="en-US" sz="1800" dirty="0">
                <a:solidFill>
                  <a:srgbClr val="002060"/>
                </a:solidFill>
                <a:latin typeface="Arial"/>
                <a:ea typeface="ＭＳ Ｐゴシック"/>
              </a:rPr>
              <a:t>•</a:t>
            </a:r>
            <a:r>
              <a:rPr lang="en-US" sz="1800" dirty="0">
                <a:solidFill>
                  <a:srgbClr val="002060"/>
                </a:solidFill>
              </a:rPr>
              <a:t>The second law of </a:t>
            </a:r>
            <a:r>
              <a:rPr lang="en-US" sz="1800" dirty="0">
                <a:solidFill>
                  <a:srgbClr val="002060"/>
                </a:solidFill>
                <a:hlinkClick r:id="rId3"/>
              </a:rPr>
              <a:t>thermodynamics</a:t>
            </a:r>
            <a:r>
              <a:rPr lang="en-US" sz="1800" dirty="0">
                <a:solidFill>
                  <a:srgbClr val="002060"/>
                </a:solidFill>
              </a:rPr>
              <a:t> states that the </a:t>
            </a:r>
            <a:r>
              <a:rPr lang="en-US" sz="1800" dirty="0">
                <a:solidFill>
                  <a:srgbClr val="002060"/>
                </a:solidFill>
                <a:hlinkClick r:id="rId4"/>
              </a:rPr>
              <a:t>entropy</a:t>
            </a:r>
            <a:r>
              <a:rPr lang="en-US" sz="1800" dirty="0">
                <a:solidFill>
                  <a:srgbClr val="002060"/>
                </a:solidFill>
              </a:rPr>
              <a:t> of any isolated system always increases.</a:t>
            </a:r>
          </a:p>
          <a:p>
            <a:pPr algn="l"/>
            <a:endParaRPr sz="1500" dirty="0">
              <a:solidFill>
                <a:srgbClr val="002060"/>
              </a:solidFill>
            </a:endParaRPr>
          </a:p>
          <a:p>
            <a:pPr algn="l">
              <a:lnSpc>
                <a:spcPct val="100000"/>
              </a:lnSpc>
            </a:pPr>
            <a:r>
              <a:rPr lang="en-US" sz="1800" dirty="0">
                <a:solidFill>
                  <a:srgbClr val="002060"/>
                </a:solidFill>
                <a:latin typeface="Arial"/>
                <a:ea typeface="ＭＳ Ｐゴシック"/>
              </a:rPr>
              <a:t>•Murphy’s Law</a:t>
            </a:r>
          </a:p>
          <a:p>
            <a:pPr algn="l">
              <a:lnSpc>
                <a:spcPct val="100000"/>
              </a:lnSpc>
            </a:pPr>
            <a:r>
              <a:rPr lang="en-US" sz="1800" dirty="0">
                <a:solidFill>
                  <a:srgbClr val="002060"/>
                </a:solidFill>
                <a:latin typeface="Arial"/>
                <a:ea typeface="ＭＳ Ｐゴシック"/>
              </a:rPr>
              <a:t>	“If anything can go wrong, it will” (1)</a:t>
            </a:r>
          </a:p>
          <a:p>
            <a:pPr algn="l">
              <a:lnSpc>
                <a:spcPct val="100000"/>
              </a:lnSpc>
            </a:pPr>
            <a:endParaRPr sz="1500" dirty="0"/>
          </a:p>
          <a:p>
            <a:pPr algn="l">
              <a:lnSpc>
                <a:spcPct val="100000"/>
              </a:lnSpc>
            </a:pPr>
            <a:r>
              <a:rPr lang="en-US" sz="1800" dirty="0">
                <a:solidFill>
                  <a:srgbClr val="002060"/>
                </a:solidFill>
                <a:latin typeface="Arial"/>
                <a:ea typeface="ＭＳ Ｐゴシック"/>
              </a:rPr>
              <a:t>•O’Toole’s Commentary on Murphy’s Law</a:t>
            </a:r>
          </a:p>
          <a:p>
            <a:pPr algn="l">
              <a:lnSpc>
                <a:spcPct val="100000"/>
              </a:lnSpc>
            </a:pPr>
            <a:r>
              <a:rPr lang="en-US" sz="1800" dirty="0">
                <a:solidFill>
                  <a:srgbClr val="002060"/>
                </a:solidFill>
                <a:latin typeface="Arial"/>
                <a:ea typeface="ＭＳ Ｐゴシック"/>
              </a:rPr>
              <a:t>	“Murphy was an optimist” (2)</a:t>
            </a:r>
          </a:p>
          <a:p>
            <a:pPr algn="l">
              <a:lnSpc>
                <a:spcPct val="100000"/>
              </a:lnSpc>
            </a:pPr>
            <a:endParaRPr lang="en-US" sz="1800" dirty="0">
              <a:solidFill>
                <a:srgbClr val="002060"/>
              </a:solidFill>
              <a:latin typeface="Arial"/>
              <a:ea typeface="ＭＳ Ｐゴシック"/>
            </a:endParaRPr>
          </a:p>
          <a:p>
            <a:pPr marL="171450" indent="-171450">
              <a:lnSpc>
                <a:spcPct val="100000"/>
              </a:lnSpc>
              <a:buAutoNum type="arabicParenBoth"/>
            </a:pPr>
            <a:r>
              <a:rPr lang="en-US" sz="750" dirty="0"/>
              <a:t>Murphy’s Law and other reasons why things go wrong! By Arthur Bloch 1977 p11</a:t>
            </a:r>
          </a:p>
          <a:p>
            <a:pPr marL="171450" indent="-171450">
              <a:lnSpc>
                <a:spcPct val="100000"/>
              </a:lnSpc>
              <a:buAutoNum type="arabicParenBoth"/>
            </a:pPr>
            <a:r>
              <a:rPr lang="en-US" sz="750" dirty="0"/>
              <a:t>Murphy’s Law and other reasons why things go wrong! By Arthur Bloch 1977 p12</a:t>
            </a:r>
            <a:endParaRPr sz="750" dirty="0"/>
          </a:p>
        </p:txBody>
      </p:sp>
      <p:sp>
        <p:nvSpPr>
          <p:cNvPr id="303" name="CustomShape 2"/>
          <p:cNvSpPr/>
          <p:nvPr/>
        </p:nvSpPr>
        <p:spPr>
          <a:xfrm>
            <a:off x="1553670" y="890460"/>
            <a:ext cx="2571480" cy="343710"/>
          </a:xfrm>
          <a:prstGeom prst="roundRect">
            <a:avLst>
              <a:gd name="adj" fmla="val 14400"/>
            </a:avLst>
          </a:prstGeom>
          <a:solidFill>
            <a:srgbClr val="D1D1F0"/>
          </a:solidFill>
          <a:ln>
            <a:noFill/>
          </a:ln>
          <a:effectLst>
            <a:outerShdw blurRad="50800" dist="38100" dir="2700000" algn="tl" rotWithShape="0">
              <a:srgbClr val="808080">
                <a:alpha val="40000"/>
              </a:srgbClr>
            </a:outerShdw>
          </a:effectLst>
        </p:spPr>
        <p:style>
          <a:lnRef idx="0">
            <a:scrgbClr r="0" g="0" b="0"/>
          </a:lnRef>
          <a:fillRef idx="0">
            <a:scrgbClr r="0" g="0" b="0"/>
          </a:fillRef>
          <a:effectRef idx="0">
            <a:scrgbClr r="0" g="0" b="0"/>
          </a:effectRef>
          <a:fontRef idx="minor"/>
        </p:style>
      </p:sp>
      <p:sp>
        <p:nvSpPr>
          <p:cNvPr id="304" name="CustomShape 3"/>
          <p:cNvSpPr/>
          <p:nvPr/>
        </p:nvSpPr>
        <p:spPr>
          <a:xfrm>
            <a:off x="1613610" y="967950"/>
            <a:ext cx="2571210" cy="189270"/>
          </a:xfrm>
          <a:prstGeom prst="rect">
            <a:avLst/>
          </a:prstGeom>
          <a:noFill/>
          <a:ln>
            <a:noFill/>
          </a:ln>
        </p:spPr>
        <p:style>
          <a:lnRef idx="0">
            <a:scrgbClr r="0" g="0" b="0"/>
          </a:lnRef>
          <a:fillRef idx="0">
            <a:scrgbClr r="0" g="0" b="0"/>
          </a:fillRef>
          <a:effectRef idx="0">
            <a:scrgbClr r="0" g="0" b="0"/>
          </a:effectRef>
          <a:fontRef idx="minor"/>
        </p:style>
        <p:txBody>
          <a:bodyPr lIns="51300" tIns="25650" rIns="51300" bIns="25650"/>
          <a:lstStyle/>
          <a:p>
            <a:pPr>
              <a:lnSpc>
                <a:spcPct val="100000"/>
              </a:lnSpc>
            </a:pPr>
            <a:r>
              <a:rPr lang="en-US" sz="1125" i="1" dirty="0">
                <a:solidFill>
                  <a:srgbClr val="000000"/>
                </a:solidFill>
                <a:latin typeface="HelvNeue Light for IBM"/>
              </a:rPr>
              <a:t>Another way of stating things</a:t>
            </a:r>
            <a:endParaRPr sz="1500" dirty="0"/>
          </a:p>
        </p:txBody>
      </p:sp>
      <p:sp>
        <p:nvSpPr>
          <p:cNvPr id="305" name="TextShape 4"/>
          <p:cNvSpPr txBox="1"/>
          <p:nvPr/>
        </p:nvSpPr>
        <p:spPr>
          <a:xfrm>
            <a:off x="1389510" y="289567"/>
            <a:ext cx="6514830" cy="287820"/>
          </a:xfrm>
          <a:prstGeom prst="rect">
            <a:avLst/>
          </a:prstGeom>
          <a:noFill/>
          <a:ln>
            <a:noFill/>
          </a:ln>
        </p:spPr>
        <p:txBody>
          <a:bodyPr lIns="0" tIns="0" rIns="0" bIns="0"/>
          <a:lstStyle/>
          <a:p>
            <a:pPr algn="l">
              <a:lnSpc>
                <a:spcPct val="90000"/>
              </a:lnSpc>
            </a:pPr>
            <a:r>
              <a:rPr lang="en-US" sz="1650" b="1" dirty="0">
                <a:solidFill>
                  <a:schemeClr val="tx2"/>
                </a:solidFill>
                <a:latin typeface="Arial"/>
              </a:rPr>
              <a:t>Murphy’s Law</a:t>
            </a:r>
            <a:endParaRPr sz="1650" b="1" dirty="0">
              <a:solidFill>
                <a:schemeClr val="tx2"/>
              </a:solidFill>
            </a:endParaRPr>
          </a:p>
        </p:txBody>
      </p:sp>
    </p:spTree>
    <p:extLst>
      <p:ext uri="{BB962C8B-B14F-4D97-AF65-F5344CB8AC3E}">
        <p14:creationId xmlns:p14="http://schemas.microsoft.com/office/powerpoint/2010/main" val="2846981862"/>
      </p:ext>
    </p:extLst>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TextShape 1"/>
          <p:cNvSpPr txBox="1"/>
          <p:nvPr/>
        </p:nvSpPr>
        <p:spPr>
          <a:xfrm>
            <a:off x="1389510" y="4893480"/>
            <a:ext cx="1592730" cy="171180"/>
          </a:xfrm>
          <a:prstGeom prst="rect">
            <a:avLst/>
          </a:prstGeom>
          <a:noFill/>
          <a:ln>
            <a:noFill/>
          </a:ln>
        </p:spPr>
        <p:txBody>
          <a:bodyPr lIns="31050" tIns="15390" rIns="31050" bIns="15390"/>
          <a:lstStyle/>
          <a:p>
            <a:pPr>
              <a:lnSpc>
                <a:spcPct val="100000"/>
              </a:lnSpc>
            </a:pPr>
            <a:endParaRPr sz="1500" dirty="0"/>
          </a:p>
        </p:txBody>
      </p:sp>
      <p:sp>
        <p:nvSpPr>
          <p:cNvPr id="342" name="TextShape 2"/>
          <p:cNvSpPr txBox="1"/>
          <p:nvPr/>
        </p:nvSpPr>
        <p:spPr>
          <a:xfrm>
            <a:off x="1389510" y="289567"/>
            <a:ext cx="6514830" cy="287820"/>
          </a:xfrm>
          <a:prstGeom prst="rect">
            <a:avLst/>
          </a:prstGeom>
          <a:noFill/>
          <a:ln>
            <a:noFill/>
          </a:ln>
        </p:spPr>
        <p:txBody>
          <a:bodyPr lIns="0" tIns="0" rIns="0" bIns="0"/>
          <a:lstStyle/>
          <a:p>
            <a:pPr algn="l">
              <a:lnSpc>
                <a:spcPct val="100000"/>
              </a:lnSpc>
            </a:pPr>
            <a:r>
              <a:rPr lang="en-US" sz="1650" b="1" dirty="0" err="1">
                <a:solidFill>
                  <a:schemeClr val="tx2"/>
                </a:solidFill>
                <a:latin typeface="Arial"/>
              </a:rPr>
              <a:t>ProMon</a:t>
            </a:r>
            <a:r>
              <a:rPr lang="en-US" sz="1650" b="1" dirty="0">
                <a:solidFill>
                  <a:schemeClr val="tx2"/>
                </a:solidFill>
                <a:latin typeface="Arial"/>
              </a:rPr>
              <a:t> Sample LPAR Report</a:t>
            </a:r>
            <a:endParaRPr sz="1650" b="1" dirty="0">
              <a:solidFill>
                <a:schemeClr val="tx2"/>
              </a:solidFill>
            </a:endParaRPr>
          </a:p>
        </p:txBody>
      </p:sp>
      <p:sp>
        <p:nvSpPr>
          <p:cNvPr id="343" name="TextShape 3"/>
          <p:cNvSpPr txBox="1"/>
          <p:nvPr/>
        </p:nvSpPr>
        <p:spPr>
          <a:xfrm>
            <a:off x="1474290" y="721170"/>
            <a:ext cx="6340950" cy="4093200"/>
          </a:xfrm>
          <a:prstGeom prst="rect">
            <a:avLst/>
          </a:prstGeom>
          <a:noFill/>
          <a:ln w="9360">
            <a:noFill/>
          </a:ln>
        </p:spPr>
        <p:txBody>
          <a:bodyPr lIns="0" tIns="0" rIns="0" bIns="0"/>
          <a:lstStyle/>
          <a:p>
            <a:pPr algn="l">
              <a:lnSpc>
                <a:spcPct val="100000"/>
              </a:lnSpc>
              <a:buSzPct val="90000"/>
              <a:buFont typeface="Wingdings" charset="2"/>
              <a:buChar char=""/>
            </a:pPr>
            <a:r>
              <a:rPr lang="en-US" sz="600" dirty="0">
                <a:latin typeface="Arial"/>
              </a:rPr>
              <a:t> LPAR Status Report Jul 21 2016
               at 02:01:00 AM
Processing HMC unxhmcpa002
Collecting LPAR list from HMC unxhmcpa002
Processing HMC unxhmcpa003
Collecting LPAR list from HMC unxhmcpa003
Processing Frame </a:t>
            </a:r>
            <a:r>
              <a:rPr lang="en-US" sz="600" dirty="0" err="1">
                <a:latin typeface="Arial"/>
              </a:rPr>
              <a:t>florida</a:t>
            </a:r>
            <a:r>
              <a:rPr lang="en-US" sz="600" dirty="0">
                <a:latin typeface="Arial"/>
              </a:rPr>
              <a:t> 
Processing Frame </a:t>
            </a:r>
            <a:r>
              <a:rPr lang="en-US" sz="600" dirty="0" err="1">
                <a:latin typeface="Arial"/>
              </a:rPr>
              <a:t>mississippi</a:t>
            </a:r>
            <a:r>
              <a:rPr lang="en-US" sz="600" dirty="0">
                <a:latin typeface="Arial"/>
              </a:rPr>
              <a:t> </a:t>
            </a:r>
            <a:endParaRPr sz="1500" dirty="0"/>
          </a:p>
          <a:p>
            <a:pPr algn="l">
              <a:lnSpc>
                <a:spcPct val="100000"/>
              </a:lnSpc>
              <a:buSzPct val="90000"/>
              <a:buFont typeface="Wingdings" charset="2"/>
              <a:buChar char=""/>
            </a:pPr>
            <a:r>
              <a:rPr lang="en-US" sz="600" dirty="0">
                <a:latin typeface="Arial"/>
              </a:rPr>
              <a:t> 
lpar001-NoLPM, Unable to audit LPAR due to failure of </a:t>
            </a:r>
            <a:r>
              <a:rPr lang="en-US" sz="600" dirty="0" err="1">
                <a:latin typeface="Arial"/>
              </a:rPr>
              <a:t>ssh</a:t>
            </a:r>
            <a:endParaRPr sz="1500" dirty="0"/>
          </a:p>
          <a:p>
            <a:pPr algn="l">
              <a:lnSpc>
                <a:spcPct val="100000"/>
              </a:lnSpc>
              <a:buSzPct val="90000"/>
              <a:buFont typeface="Wingdings" charset="2"/>
              <a:buChar char=""/>
            </a:pPr>
            <a:r>
              <a:rPr lang="en-US" sz="600" dirty="0">
                <a:latin typeface="Arial"/>
              </a:rPr>
              <a:t>…
lpar2, Check </a:t>
            </a:r>
            <a:r>
              <a:rPr lang="en-US" sz="600" dirty="0" err="1">
                <a:latin typeface="Arial"/>
              </a:rPr>
              <a:t>rootvg</a:t>
            </a:r>
            <a:r>
              <a:rPr lang="en-US" sz="600" dirty="0">
                <a:latin typeface="Arial"/>
              </a:rPr>
              <a:t> on lpar2 for closed/stale partitions
lpar2, MPIO policy error. Fewer than 4 path to disk hdisk0
lpar2, MPIO policy error. Fewer than 4 path to disk hdisk1
lpar2, Shortage of DMA Resources found for fcs2
lpar2, Consider changing command elements on fcs2 from 500 to 1024
lpar2, Consider changing transfer size on fcs2 from 0x100000 to 0x200000
lpar2, OS inconsistencies found on lpar2</a:t>
            </a:r>
            <a:endParaRPr sz="1500" dirty="0"/>
          </a:p>
          <a:p>
            <a:pPr algn="l">
              <a:lnSpc>
                <a:spcPct val="100000"/>
              </a:lnSpc>
              <a:buSzPct val="90000"/>
              <a:buFont typeface="Wingdings" charset="2"/>
              <a:buChar char=""/>
            </a:pPr>
            <a:r>
              <a:rPr lang="en-US" sz="600" dirty="0">
                <a:latin typeface="Arial"/>
              </a:rPr>
              <a:t>….
lpar3, Check </a:t>
            </a:r>
            <a:r>
              <a:rPr lang="en-US" sz="600" dirty="0" err="1">
                <a:latin typeface="Arial"/>
              </a:rPr>
              <a:t>rootvg</a:t>
            </a:r>
            <a:r>
              <a:rPr lang="en-US" sz="600" dirty="0">
                <a:latin typeface="Arial"/>
              </a:rPr>
              <a:t> on lpar3 for closed/stale partitions
lpar3, Health Check interval policy error on hdisk12
lpar3, Queue depth policy error for hdisk12
lpar3, Health Check interval policy error on hdisk13
lpar3, Queue depth policy error for hdisk13</a:t>
            </a:r>
            <a:endParaRPr sz="1500" dirty="0"/>
          </a:p>
          <a:p>
            <a:pPr algn="l">
              <a:lnSpc>
                <a:spcPct val="100000"/>
              </a:lnSpc>
              <a:buSzPct val="90000"/>
              <a:buFont typeface="Wingdings" charset="2"/>
              <a:buChar char=""/>
            </a:pPr>
            <a:r>
              <a:rPr lang="en-US" sz="600" dirty="0">
                <a:latin typeface="Arial"/>
              </a:rPr>
              <a:t>….
lpar4, TSM may not be running
fcs and </a:t>
            </a:r>
            <a:r>
              <a:rPr lang="en-US" sz="600" dirty="0" err="1">
                <a:latin typeface="Arial"/>
              </a:rPr>
              <a:t>vscsi</a:t>
            </a:r>
            <a:r>
              <a:rPr lang="en-US" sz="600" dirty="0">
                <a:latin typeface="Arial"/>
              </a:rPr>
              <a:t> adapters both exist on lpar4 </a:t>
            </a:r>
            <a:endParaRPr sz="1500" dirty="0"/>
          </a:p>
          <a:p>
            <a:pPr algn="l">
              <a:lnSpc>
                <a:spcPct val="100000"/>
              </a:lnSpc>
              <a:buSzPct val="90000"/>
              <a:buFont typeface="Wingdings" charset="2"/>
              <a:buChar char=""/>
            </a:pPr>
            <a:r>
              <a:rPr lang="en-US" sz="600" dirty="0">
                <a:latin typeface="Arial"/>
              </a:rPr>
              <a:t>…..
lpar5, Check </a:t>
            </a:r>
            <a:r>
              <a:rPr lang="en-US" sz="600" dirty="0" err="1">
                <a:latin typeface="Arial"/>
              </a:rPr>
              <a:t>rootvg</a:t>
            </a:r>
            <a:r>
              <a:rPr lang="en-US" sz="600" dirty="0">
                <a:latin typeface="Arial"/>
              </a:rPr>
              <a:t> on lpar5 for closed/stale partitions
lpar5, Reserve lock set to yes for hdiskpower0
lpar5, Reserve lock set to yes for hdiskpower2
lpar5, Reserve lock set to yes for hdiskpower3
lpar5, Reserve lock set to yes for hdiskpower4
lpar5, Shortage of DMA Resources found for fcs0
lpar5, Consider changing command elements on fcs0 from 500 to 1024
lpar5, Consider changing transfer size on fcs0 from 0x100000 to 0x200000
……
A total of 253 LPAR were audited
Errors were found in 206 LPAR or 81 %</a:t>
            </a:r>
            <a:r>
              <a:rPr lang="en-US" sz="600" dirty="0">
                <a:solidFill>
                  <a:srgbClr val="6D6E70"/>
                </a:solidFill>
                <a:latin typeface="Arial"/>
              </a:rPr>
              <a:t>
</a:t>
            </a:r>
            <a:endParaRPr sz="1500" dirty="0"/>
          </a:p>
        </p:txBody>
      </p:sp>
      <p:sp>
        <p:nvSpPr>
          <p:cNvPr id="344" name="CustomShape 4"/>
          <p:cNvSpPr/>
          <p:nvPr/>
        </p:nvSpPr>
        <p:spPr>
          <a:xfrm>
            <a:off x="4343040" y="3252502"/>
            <a:ext cx="2799360" cy="211950"/>
          </a:xfrm>
          <a:prstGeom prst="leftArrow">
            <a:avLst>
              <a:gd name="adj1" fmla="val 50000"/>
              <a:gd name="adj2" fmla="val 50000"/>
            </a:avLst>
          </a:prstGeom>
          <a:solidFill>
            <a:srgbClr val="00B050"/>
          </a:solidFill>
          <a:ln w="9360">
            <a:noFill/>
          </a:ln>
        </p:spPr>
        <p:style>
          <a:lnRef idx="0">
            <a:scrgbClr r="0" g="0" b="0"/>
          </a:lnRef>
          <a:fillRef idx="0">
            <a:scrgbClr r="0" g="0" b="0"/>
          </a:fillRef>
          <a:effectRef idx="0">
            <a:scrgbClr r="0" g="0" b="0"/>
          </a:effectRef>
          <a:fontRef idx="minor"/>
        </p:style>
      </p:sp>
      <p:sp>
        <p:nvSpPr>
          <p:cNvPr id="345" name="CustomShape 5"/>
          <p:cNvSpPr/>
          <p:nvPr/>
        </p:nvSpPr>
        <p:spPr>
          <a:xfrm>
            <a:off x="4343040" y="2029232"/>
            <a:ext cx="2799360" cy="211950"/>
          </a:xfrm>
          <a:prstGeom prst="leftArrow">
            <a:avLst>
              <a:gd name="adj1" fmla="val 50000"/>
              <a:gd name="adj2" fmla="val 50000"/>
            </a:avLst>
          </a:prstGeom>
          <a:solidFill>
            <a:srgbClr val="FF0000"/>
          </a:solidFill>
          <a:ln w="9360">
            <a:noFill/>
          </a:ln>
        </p:spPr>
        <p:style>
          <a:lnRef idx="0">
            <a:scrgbClr r="0" g="0" b="0"/>
          </a:lnRef>
          <a:fillRef idx="0">
            <a:scrgbClr r="0" g="0" b="0"/>
          </a:fillRef>
          <a:effectRef idx="0">
            <a:scrgbClr r="0" g="0" b="0"/>
          </a:effectRef>
          <a:fontRef idx="minor"/>
        </p:style>
      </p:sp>
      <p:sp>
        <p:nvSpPr>
          <p:cNvPr id="346" name="CustomShape 6"/>
          <p:cNvSpPr/>
          <p:nvPr/>
        </p:nvSpPr>
        <p:spPr>
          <a:xfrm>
            <a:off x="4343040" y="3853238"/>
            <a:ext cx="2799360" cy="211950"/>
          </a:xfrm>
          <a:prstGeom prst="leftArrow">
            <a:avLst>
              <a:gd name="adj1" fmla="val 50000"/>
              <a:gd name="adj2" fmla="val 50000"/>
            </a:avLst>
          </a:prstGeom>
          <a:solidFill>
            <a:srgbClr val="FFFF00"/>
          </a:solidFill>
          <a:ln w="936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2530581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TextShape 2"/>
          <p:cNvSpPr txBox="1"/>
          <p:nvPr/>
        </p:nvSpPr>
        <p:spPr>
          <a:xfrm>
            <a:off x="1389510" y="289567"/>
            <a:ext cx="6514830" cy="287820"/>
          </a:xfrm>
          <a:prstGeom prst="rect">
            <a:avLst/>
          </a:prstGeom>
          <a:noFill/>
          <a:ln>
            <a:noFill/>
          </a:ln>
        </p:spPr>
        <p:txBody>
          <a:bodyPr lIns="0" tIns="0" rIns="0" bIns="0"/>
          <a:lstStyle/>
          <a:p>
            <a:pPr algn="l">
              <a:lnSpc>
                <a:spcPct val="100000"/>
              </a:lnSpc>
            </a:pPr>
            <a:r>
              <a:rPr lang="en-US" sz="1650" b="1" dirty="0" err="1">
                <a:solidFill>
                  <a:schemeClr val="tx2"/>
                </a:solidFill>
                <a:latin typeface="Arial"/>
              </a:rPr>
              <a:t>ProMon</a:t>
            </a:r>
            <a:r>
              <a:rPr lang="en-US" sz="1650" b="1" dirty="0">
                <a:solidFill>
                  <a:schemeClr val="tx2"/>
                </a:solidFill>
                <a:latin typeface="Arial"/>
              </a:rPr>
              <a:t> Sample VIOS report</a:t>
            </a:r>
            <a:endParaRPr sz="1650" b="1" dirty="0">
              <a:solidFill>
                <a:schemeClr val="tx2"/>
              </a:solidFill>
            </a:endParaRPr>
          </a:p>
        </p:txBody>
      </p:sp>
      <p:sp>
        <p:nvSpPr>
          <p:cNvPr id="352" name="TextShape 3"/>
          <p:cNvSpPr txBox="1"/>
          <p:nvPr/>
        </p:nvSpPr>
        <p:spPr>
          <a:xfrm>
            <a:off x="1416847" y="734805"/>
            <a:ext cx="6340950" cy="3930660"/>
          </a:xfrm>
          <a:prstGeom prst="rect">
            <a:avLst/>
          </a:prstGeom>
          <a:noFill/>
          <a:ln w="9360">
            <a:noFill/>
          </a:ln>
        </p:spPr>
        <p:txBody>
          <a:bodyPr lIns="0" tIns="0" rIns="0" bIns="0"/>
          <a:lstStyle/>
          <a:p>
            <a:pPr algn="l">
              <a:lnSpc>
                <a:spcPct val="100000"/>
              </a:lnSpc>
              <a:buSzPct val="90000"/>
              <a:buFont typeface="Wingdings" charset="2"/>
              <a:buChar char=""/>
            </a:pPr>
            <a:r>
              <a:rPr lang="en-US" sz="1050" dirty="0">
                <a:latin typeface="Arial"/>
              </a:rPr>
              <a:t>Starting VIOS audits at 0201 on 072116 
florida-vio2
There is/are 4 configured Shared Ethernet Adapters on florida-vio2 functioning normally
florida-vio2  For ent12 there were 0 MB sent and 1454 MB received with 0 </a:t>
            </a:r>
            <a:r>
              <a:rPr lang="en-US" sz="1050" dirty="0" err="1">
                <a:latin typeface="Arial"/>
              </a:rPr>
              <a:t>xmit</a:t>
            </a:r>
            <a:r>
              <a:rPr lang="en-US" sz="1050" dirty="0">
                <a:latin typeface="Arial"/>
              </a:rPr>
              <a:t> errors and 0 receive errors
florida-vio2  Maximum Transmit Queue was 0 packets with no overflow errors
florida-vio2  For ent20 there were 0 MB sent and 26 MB received with 0 </a:t>
            </a:r>
            <a:r>
              <a:rPr lang="en-US" sz="1050" dirty="0" err="1">
                <a:latin typeface="Arial"/>
              </a:rPr>
              <a:t>xmit</a:t>
            </a:r>
            <a:r>
              <a:rPr lang="en-US" sz="1050" dirty="0">
                <a:latin typeface="Arial"/>
              </a:rPr>
              <a:t> errors and 0 receive errors
florida-vio2  Maximum Transmit Queue was 0 packets with no overflow errors
florida-vio2, For ent32 there were 9096 MB sent and 10124 MB received with 18922929 </a:t>
            </a:r>
            <a:r>
              <a:rPr lang="en-US" sz="1050" dirty="0" err="1">
                <a:latin typeface="Arial"/>
              </a:rPr>
              <a:t>xmit</a:t>
            </a:r>
            <a:r>
              <a:rPr lang="en-US" sz="1050" dirty="0">
                <a:latin typeface="Arial"/>
              </a:rPr>
              <a:t> errors and 568 receive errors
florida-vio2  Maximum Transmit Queue was 4 packets with no overflow errors
florida-vio2, Dynamic tracking not set on fscsi0
florida-vio2, </a:t>
            </a:r>
            <a:r>
              <a:rPr lang="en-US" sz="1050" dirty="0" err="1">
                <a:latin typeface="Arial"/>
              </a:rPr>
              <a:t>Fast_Fail</a:t>
            </a:r>
            <a:r>
              <a:rPr lang="en-US" sz="1050" dirty="0">
                <a:latin typeface="Arial"/>
              </a:rPr>
              <a:t> attribute not set on fscsi0
florida-vio2, Dynamic tracking not set on fscsi7
florida-vio2, </a:t>
            </a:r>
            <a:r>
              <a:rPr lang="en-US" sz="1050" dirty="0" err="1">
                <a:latin typeface="Arial"/>
              </a:rPr>
              <a:t>Fast_Fail</a:t>
            </a:r>
            <a:r>
              <a:rPr lang="en-US" sz="1050" dirty="0">
                <a:latin typeface="Arial"/>
              </a:rPr>
              <a:t> attribute not set on fscsi7
florida-vio2, Check for failed adapter in SEA ent16
florida-vio2, </a:t>
            </a:r>
            <a:r>
              <a:rPr lang="en-US" sz="1050" dirty="0" err="1">
                <a:latin typeface="Arial"/>
              </a:rPr>
              <a:t>Unmirrored</a:t>
            </a:r>
            <a:r>
              <a:rPr lang="en-US" sz="1050" dirty="0">
                <a:latin typeface="Arial"/>
              </a:rPr>
              <a:t> LV found </a:t>
            </a:r>
            <a:r>
              <a:rPr lang="en-US" sz="1050" dirty="0" err="1">
                <a:latin typeface="Arial"/>
              </a:rPr>
              <a:t>rootvg</a:t>
            </a:r>
            <a:r>
              <a:rPr lang="en-US" sz="1050" dirty="0">
                <a:latin typeface="Arial"/>
              </a:rPr>
              <a:t> </a:t>
            </a:r>
            <a:r>
              <a:rPr lang="en-US" sz="1050" dirty="0" err="1">
                <a:latin typeface="Arial"/>
              </a:rPr>
              <a:t>audit_lv</a:t>
            </a:r>
            <a:r>
              <a:rPr lang="en-US" sz="1050" dirty="0">
                <a:latin typeface="Arial"/>
              </a:rPr>
              <a:t> jfs2 /audit
</a:t>
            </a:r>
            <a:endParaRPr sz="1500" dirty="0"/>
          </a:p>
          <a:p>
            <a:pPr algn="l">
              <a:lnSpc>
                <a:spcPct val="100000"/>
              </a:lnSpc>
              <a:buSzPct val="90000"/>
              <a:buFont typeface="Wingdings" charset="2"/>
              <a:buChar char=""/>
            </a:pPr>
            <a:r>
              <a:rPr lang="en-US" sz="1050" dirty="0">
                <a:latin typeface="Arial"/>
              </a:rPr>
              <a:t>florida-vio1
There is/are 4 configured Shared Ethernet Adapters on florida-vio1 functioning normally
florida-vio1, For ent32 there were 0 MB sent and 1218 MB received with 0 </a:t>
            </a:r>
            <a:r>
              <a:rPr lang="en-US" sz="1050" dirty="0" err="1">
                <a:latin typeface="Arial"/>
              </a:rPr>
              <a:t>xmit</a:t>
            </a:r>
            <a:r>
              <a:rPr lang="en-US" sz="1050" dirty="0">
                <a:latin typeface="Arial"/>
              </a:rPr>
              <a:t> errors and 568 receive errors
</a:t>
            </a:r>
            <a:endParaRPr sz="1500" dirty="0"/>
          </a:p>
          <a:p>
            <a:pPr algn="l">
              <a:lnSpc>
                <a:spcPct val="100000"/>
              </a:lnSpc>
              <a:buSzPct val="90000"/>
              <a:buFont typeface="Wingdings" charset="2"/>
              <a:buChar char=""/>
            </a:pPr>
            <a:r>
              <a:rPr lang="en-US" sz="1050" dirty="0">
                <a:latin typeface="Arial"/>
              </a:rPr>
              <a:t>VIOS audits complete at 0222 on 072116 </a:t>
            </a:r>
            <a:endParaRPr sz="1500" dirty="0"/>
          </a:p>
        </p:txBody>
      </p:sp>
      <p:sp>
        <p:nvSpPr>
          <p:cNvPr id="353" name="CustomShape 4"/>
          <p:cNvSpPr/>
          <p:nvPr/>
        </p:nvSpPr>
        <p:spPr>
          <a:xfrm>
            <a:off x="6511410" y="1989238"/>
            <a:ext cx="1133190" cy="151200"/>
          </a:xfrm>
          <a:prstGeom prst="leftArrow">
            <a:avLst>
              <a:gd name="adj1" fmla="val 50000"/>
              <a:gd name="adj2" fmla="val 50000"/>
            </a:avLst>
          </a:prstGeom>
          <a:solidFill>
            <a:srgbClr val="7030A0"/>
          </a:solidFill>
          <a:ln w="9360">
            <a:noFill/>
          </a:ln>
        </p:spPr>
        <p:style>
          <a:lnRef idx="0">
            <a:scrgbClr r="0" g="0" b="0"/>
          </a:lnRef>
          <a:fillRef idx="0">
            <a:scrgbClr r="0" g="0" b="0"/>
          </a:fillRef>
          <a:effectRef idx="0">
            <a:scrgbClr r="0" g="0" b="0"/>
          </a:effectRef>
          <a:fontRef idx="minor"/>
        </p:style>
      </p:sp>
      <p:sp>
        <p:nvSpPr>
          <p:cNvPr id="354" name="CustomShape 5"/>
          <p:cNvSpPr/>
          <p:nvPr/>
        </p:nvSpPr>
        <p:spPr>
          <a:xfrm>
            <a:off x="5859848" y="2590245"/>
            <a:ext cx="1133190" cy="151200"/>
          </a:xfrm>
          <a:prstGeom prst="leftArrow">
            <a:avLst>
              <a:gd name="adj1" fmla="val 50000"/>
              <a:gd name="adj2" fmla="val 50000"/>
            </a:avLst>
          </a:prstGeom>
          <a:solidFill>
            <a:srgbClr val="FFFF00"/>
          </a:solidFill>
          <a:ln w="9360">
            <a:noFill/>
          </a:ln>
        </p:spPr>
        <p:style>
          <a:lnRef idx="0">
            <a:scrgbClr r="0" g="0" b="0"/>
          </a:lnRef>
          <a:fillRef idx="0">
            <a:scrgbClr r="0" g="0" b="0"/>
          </a:fillRef>
          <a:effectRef idx="0">
            <a:scrgbClr r="0" g="0" b="0"/>
          </a:effectRef>
          <a:fontRef idx="minor"/>
        </p:style>
      </p:sp>
      <p:sp>
        <p:nvSpPr>
          <p:cNvPr id="355" name="CustomShape 6"/>
          <p:cNvSpPr/>
          <p:nvPr/>
        </p:nvSpPr>
        <p:spPr>
          <a:xfrm>
            <a:off x="5929687" y="3100755"/>
            <a:ext cx="1133190" cy="151200"/>
          </a:xfrm>
          <a:prstGeom prst="leftArrow">
            <a:avLst>
              <a:gd name="adj1" fmla="val 50000"/>
              <a:gd name="adj2" fmla="val 50000"/>
            </a:avLst>
          </a:prstGeom>
          <a:solidFill>
            <a:srgbClr val="FF0000"/>
          </a:solidFill>
          <a:ln w="9360">
            <a:noFill/>
          </a:ln>
        </p:spPr>
        <p:style>
          <a:lnRef idx="0">
            <a:scrgbClr r="0" g="0" b="0"/>
          </a:lnRef>
          <a:fillRef idx="0">
            <a:scrgbClr r="0" g="0" b="0"/>
          </a:fillRef>
          <a:effectRef idx="0">
            <a:scrgbClr r="0" g="0" b="0"/>
          </a:effectRef>
          <a:fontRef idx="minor"/>
        </p:style>
      </p:sp>
      <p:sp>
        <p:nvSpPr>
          <p:cNvPr id="356" name="CustomShape 7"/>
          <p:cNvSpPr/>
          <p:nvPr/>
        </p:nvSpPr>
        <p:spPr>
          <a:xfrm>
            <a:off x="6050790" y="4120409"/>
            <a:ext cx="1133190" cy="151200"/>
          </a:xfrm>
          <a:prstGeom prst="leftArrow">
            <a:avLst>
              <a:gd name="adj1" fmla="val 50000"/>
              <a:gd name="adj2" fmla="val 50000"/>
            </a:avLst>
          </a:prstGeom>
          <a:solidFill>
            <a:srgbClr val="7030A0"/>
          </a:solidFill>
          <a:ln w="936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0378758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826F9A1-9B46-4608-B497-7E101192DDCD}" type="slidenum">
              <a:rPr lang="en-US" smtClean="0"/>
              <a:pPr/>
              <a:t>95</a:t>
            </a:fld>
            <a:endParaRPr lang="en-US"/>
          </a:p>
        </p:txBody>
      </p:sp>
      <p:sp>
        <p:nvSpPr>
          <p:cNvPr id="4" name="TextBox 3"/>
          <p:cNvSpPr txBox="1"/>
          <p:nvPr/>
        </p:nvSpPr>
        <p:spPr>
          <a:xfrm>
            <a:off x="407406" y="353085"/>
            <a:ext cx="8211493" cy="369332"/>
          </a:xfrm>
          <a:prstGeom prst="rect">
            <a:avLst/>
          </a:prstGeom>
          <a:noFill/>
        </p:spPr>
        <p:txBody>
          <a:bodyPr wrap="square" rtlCol="0">
            <a:spAutoFit/>
          </a:bodyPr>
          <a:lstStyle/>
          <a:p>
            <a:r>
              <a:rPr lang="en-US" dirty="0"/>
              <a:t>Continuing your education</a:t>
            </a:r>
          </a:p>
        </p:txBody>
      </p:sp>
      <p:sp>
        <p:nvSpPr>
          <p:cNvPr id="5" name="TextBox 4"/>
          <p:cNvSpPr txBox="1"/>
          <p:nvPr/>
        </p:nvSpPr>
        <p:spPr>
          <a:xfrm>
            <a:off x="407406" y="1249378"/>
            <a:ext cx="8374455" cy="2585323"/>
          </a:xfrm>
          <a:prstGeom prst="rect">
            <a:avLst/>
          </a:prstGeom>
          <a:noFill/>
        </p:spPr>
        <p:txBody>
          <a:bodyPr wrap="square" rtlCol="0">
            <a:spAutoFit/>
          </a:bodyPr>
          <a:lstStyle/>
          <a:p>
            <a:r>
              <a:rPr lang="en-US" dirty="0"/>
              <a:t>Nigel Griffiths </a:t>
            </a:r>
            <a:r>
              <a:rPr lang="en-US" dirty="0" err="1"/>
              <a:t>AIXpert</a:t>
            </a:r>
            <a:endParaRPr lang="en-US" dirty="0"/>
          </a:p>
          <a:p>
            <a:r>
              <a:rPr lang="en-US" dirty="0">
                <a:hlinkClick r:id="rId2"/>
              </a:rPr>
              <a:t>https://www.ibm.com/developerworks/community/blogs/aixpert?lang=en</a:t>
            </a:r>
            <a:endParaRPr lang="en-US" dirty="0"/>
          </a:p>
          <a:p>
            <a:endParaRPr lang="en-US" dirty="0"/>
          </a:p>
          <a:p>
            <a:r>
              <a:rPr lang="en-US" dirty="0"/>
              <a:t>Chris’s AIX Blog</a:t>
            </a:r>
          </a:p>
          <a:p>
            <a:r>
              <a:rPr lang="en-US" dirty="0">
                <a:hlinkClick r:id="rId3"/>
              </a:rPr>
              <a:t>https://www.ibm.com/developerworks/community/blogs/cgaix?lang=en</a:t>
            </a:r>
            <a:endParaRPr lang="en-US" dirty="0"/>
          </a:p>
          <a:p>
            <a:endParaRPr lang="en-US" dirty="0"/>
          </a:p>
          <a:p>
            <a:r>
              <a:rPr lang="en-US" dirty="0"/>
              <a:t>Earl Jew</a:t>
            </a:r>
          </a:p>
          <a:p>
            <a:r>
              <a:rPr lang="en-US" dirty="0">
                <a:hlinkClick r:id="rId4"/>
              </a:rPr>
              <a:t>http://www.ibmsystemsmag.com/aix/administrator/performance/CPU-Threading-Efficiency/</a:t>
            </a:r>
            <a:r>
              <a:rPr lang="en-US" dirty="0"/>
              <a:t> </a:t>
            </a:r>
          </a:p>
        </p:txBody>
      </p:sp>
    </p:spTree>
    <p:extLst>
      <p:ext uri="{BB962C8B-B14F-4D97-AF65-F5344CB8AC3E}">
        <p14:creationId xmlns:p14="http://schemas.microsoft.com/office/powerpoint/2010/main" val="26107497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for your attention</a:t>
            </a:r>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4136179894"/>
      </p:ext>
    </p:extLst>
  </p:cSld>
  <p:clrMapOvr>
    <a:masterClrMapping/>
  </p:clrMapOvr>
</p:sld>
</file>

<file path=ppt/theme/theme1.xml><?xml version="1.0" encoding="utf-8"?>
<a:theme xmlns:a="http://schemas.openxmlformats.org/drawingml/2006/main" name="10 September 2009">
  <a:themeElements>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10980</TotalTime>
  <Words>9049</Words>
  <Application>Microsoft Office PowerPoint</Application>
  <PresentationFormat>On-screen Show (16:9)</PresentationFormat>
  <Paragraphs>1085</Paragraphs>
  <Slides>96</Slides>
  <Notes>25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96</vt:i4>
      </vt:variant>
    </vt:vector>
  </HeadingPairs>
  <TitlesOfParts>
    <vt:vector size="105" baseType="lpstr">
      <vt:lpstr>ＭＳ Ｐゴシック</vt:lpstr>
      <vt:lpstr>ＭＳ Ｐゴシック</vt:lpstr>
      <vt:lpstr>Arial</vt:lpstr>
      <vt:lpstr>Courier New</vt:lpstr>
      <vt:lpstr>HelvNeue Light for IBM</vt:lpstr>
      <vt:lpstr>Wingdings</vt:lpstr>
      <vt:lpstr>10 September 2009</vt:lpstr>
      <vt:lpstr>Worksheet</vt:lpstr>
      <vt:lpstr>Packager Shell Object</vt:lpstr>
      <vt:lpstr>Georgia IBM Power Users Group</vt:lpstr>
      <vt:lpstr>Getting the most from your Power environment</vt:lpstr>
      <vt:lpstr>AIX native tools and how to use them</vt:lpstr>
      <vt:lpstr>Power system tools you can use</vt:lpstr>
      <vt:lpstr>PowerPoint Presentation</vt:lpstr>
      <vt:lpstr>PowerPoint Presentation</vt:lpstr>
      <vt:lpstr>PowerPoint Presentation</vt:lpstr>
      <vt:lpstr>PowerPoint Presentation</vt:lpstr>
      <vt:lpstr>PowerPoint Presentation</vt:lpstr>
      <vt:lpstr>PowerPoint Presentation</vt:lpstr>
      <vt:lpstr>Power system tools you can use</vt:lpstr>
      <vt:lpstr>PowerPoint Presentation</vt:lpstr>
      <vt:lpstr>PowerPoint Presentation</vt:lpstr>
      <vt:lpstr>PowerPoint Presentation</vt:lpstr>
      <vt:lpstr>PowerPoint Presentation</vt:lpstr>
      <vt:lpstr>Power system tools you can use</vt:lpstr>
      <vt:lpstr>PowerPoint Presentation</vt:lpstr>
      <vt:lpstr>PowerPoint Presentation</vt:lpstr>
      <vt:lpstr>PowerPoint Presentation</vt:lpstr>
      <vt:lpstr>Going deep with AIX commands</vt:lpstr>
      <vt:lpstr>PowerPoint Presentation</vt:lpstr>
      <vt:lpstr>PowerPoint Presentation</vt:lpstr>
      <vt:lpstr>PowerPoint Presentation</vt:lpstr>
      <vt:lpstr>PowerPoint Presentation</vt:lpstr>
      <vt:lpstr>PowerPoint Presentation</vt:lpstr>
      <vt:lpstr>Looking at Storage</vt:lpstr>
      <vt:lpstr>PowerPoint Presentation</vt:lpstr>
      <vt:lpstr>PowerPoint Presentation</vt:lpstr>
      <vt:lpstr>PowerPoint Presentation</vt:lpstr>
      <vt:lpstr>PowerPoint Presentation</vt:lpstr>
      <vt:lpstr>Network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Downloadable Assistance</vt:lpstr>
      <vt:lpstr>VIOS Performance Advisor</vt:lpstr>
      <vt:lpstr>VIOS Performance </vt:lpstr>
      <vt:lpstr>PowerPoint Presentation</vt:lpstr>
      <vt:lpstr>PowerPoint Presentation</vt:lpstr>
      <vt:lpstr>PowerPoint Presentation</vt:lpstr>
      <vt:lpstr>PowerPoint Presentation</vt:lpstr>
      <vt:lpstr>HMCScanner</vt:lpstr>
      <vt:lpstr>HMCScanner</vt:lpstr>
      <vt:lpstr>Creating the hmcscanner report</vt:lpstr>
      <vt:lpstr>nmon_analyser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devscan</vt:lpstr>
      <vt:lpstr>devscan</vt:lpstr>
      <vt:lpstr>devscan download</vt:lpstr>
      <vt:lpstr>devscan </vt:lpstr>
      <vt:lpstr>perfpmr</vt:lpstr>
      <vt:lpstr>perfpmr </vt:lpstr>
      <vt:lpstr>perfpmr</vt:lpstr>
      <vt:lpstr>perfpmr</vt:lpstr>
      <vt:lpstr>lpar2rrd</vt:lpstr>
      <vt:lpstr>lpar2rrd</vt:lpstr>
      <vt:lpstr>lpar2rrd Web Demo</vt:lpstr>
      <vt:lpstr>STG Lab Services tools</vt:lpstr>
      <vt:lpstr>STG Lab Services Engagements</vt:lpstr>
      <vt:lpstr>STG Lab Services Engagements</vt:lpstr>
      <vt:lpstr>Capacity Planning Tool</vt:lpstr>
      <vt:lpstr>PowerPoint Presentation</vt:lpstr>
      <vt:lpstr>PowerPoint Presentation</vt:lpstr>
      <vt:lpstr>PowerPoint Presentation</vt:lpstr>
      <vt:lpstr>PowerPoint Presentation</vt:lpstr>
      <vt:lpstr>Proactive Monitoring Infrastructure</vt:lpstr>
      <vt:lpstr>PowerPoint Presentation</vt:lpstr>
      <vt:lpstr>PowerPoint Presentation</vt:lpstr>
      <vt:lpstr>PowerPoint Presentation</vt:lpstr>
      <vt:lpstr>PowerPoint Presentation</vt:lpstr>
      <vt:lpstr>PowerPoint Presentation</vt:lpstr>
      <vt:lpstr>Thank you for your attention</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Presentations: Smart Planet Template</dc:title>
  <dc:creator>krisbiron</dc:creator>
  <cp:lastModifiedBy>Victor Threatt</cp:lastModifiedBy>
  <cp:revision>349</cp:revision>
  <dcterms:created xsi:type="dcterms:W3CDTF">2014-12-08T21:56:56Z</dcterms:created>
  <dcterms:modified xsi:type="dcterms:W3CDTF">2017-07-30T12:30:20Z</dcterms:modified>
</cp:coreProperties>
</file>